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sldIdLst>
    <p:sldId id="256" r:id="rId5"/>
    <p:sldId id="363" r:id="rId6"/>
    <p:sldId id="366" r:id="rId7"/>
    <p:sldId id="390" r:id="rId8"/>
    <p:sldId id="392" r:id="rId9"/>
    <p:sldId id="378" r:id="rId10"/>
    <p:sldId id="355" r:id="rId11"/>
    <p:sldId id="385" r:id="rId12"/>
    <p:sldId id="357" r:id="rId13"/>
    <p:sldId id="395" r:id="rId14"/>
    <p:sldId id="388" r:id="rId15"/>
    <p:sldId id="389" r:id="rId16"/>
    <p:sldId id="381" r:id="rId17"/>
    <p:sldId id="380" r:id="rId18"/>
    <p:sldId id="384" r:id="rId19"/>
    <p:sldId id="360" r:id="rId20"/>
    <p:sldId id="382" r:id="rId21"/>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3168" userDrawn="1">
          <p15:clr>
            <a:srgbClr val="A4A3A4"/>
          </p15:clr>
        </p15:guide>
        <p15:guide id="3" orient="horz" pos="984" userDrawn="1">
          <p15:clr>
            <a:srgbClr val="A4A3A4"/>
          </p15:clr>
        </p15:guide>
        <p15:guide id="4" orient="horz" pos="4416" userDrawn="1">
          <p15:clr>
            <a:srgbClr val="A4A3A4"/>
          </p15:clr>
        </p15:guide>
        <p15:guide id="5" orient="horz" pos="2712" userDrawn="1">
          <p15:clr>
            <a:srgbClr val="A4A3A4"/>
          </p15:clr>
        </p15:guide>
        <p15:guide id="6" orient="horz" pos="1392" userDrawn="1">
          <p15:clr>
            <a:srgbClr val="A4A3A4"/>
          </p15:clr>
        </p15:guide>
        <p15:guide id="7" pos="3936" userDrawn="1">
          <p15:clr>
            <a:srgbClr val="A4A3A4"/>
          </p15:clr>
        </p15:guide>
        <p15:guide id="8" pos="432" userDrawn="1">
          <p15:clr>
            <a:srgbClr val="A4A3A4"/>
          </p15:clr>
        </p15:guide>
        <p15:guide id="9" pos="192" userDrawn="1">
          <p15:clr>
            <a:srgbClr val="A4A3A4"/>
          </p15:clr>
        </p15:guide>
        <p15:guide id="10" pos="6120" userDrawn="1">
          <p15:clr>
            <a:srgbClr val="A4A3A4"/>
          </p15:clr>
        </p15:guide>
        <p15:guide id="11" pos="5856" userDrawn="1">
          <p15:clr>
            <a:srgbClr val="A4A3A4"/>
          </p15:clr>
        </p15:guide>
        <p15:guide id="12" orient="horz" pos="2448" userDrawn="1">
          <p15:clr>
            <a:srgbClr val="A4A3A4"/>
          </p15:clr>
        </p15:guide>
        <p15:guide id="13" orient="horz" pos="20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243B0B13-CD1D-7D34-CB8B-9D4BDFC42D8F}" name="Ashley Anderson" initials="AA" userId="S::anderson-ashley@norc.org::44d519ef-bc6f-429c-93af-2ee5be4d22e8" providerId="AD"/>
  <p188:author id="{A4344334-7138-D3AA-4824-FA55451138FD}" name="Mikaela Harmsen" initials="MH" userId="S::harmsen-mikaela@norc.org::4f188d74-c588-46d1-b855-6f5e35b7a87a" providerId="AD"/>
  <p188:author id="{48349448-A3ED-A4F1-55E4-63C54A180087}" name="NORC" initials="NORC" userId="NORC" providerId="None"/>
  <p188:author id="{11350249-8305-9244-6990-1FD9371DD2C0}" name="Henderson, Susan (AHRQ/CQuIPS)" initials="HS(" userId="S::Susan.Henderson@ahrq.hhs.gov::be03e4c4-8aa6-4af0-941e-a67dd7c07131" providerId="AD"/>
  <p188:author id="{D193505A-65D7-67EE-4DE9-ADCBA886A01C}" name="Heidenrich, Christine (AHRQ/OC) (CTR)" initials="HC((" userId="S::Christine.Heidenrich@ahrq.hhs.gov::58cf9597-5aed-4544-869e-b91fdda55fa7" providerId="AD"/>
  <p188:author id="{A8D5C96D-DEEC-206E-98A6-4A833898EA15}" name="Molly Burke" initials="MB" userId="Molly Burke" providerId="None"/>
  <p188:author id="{E2924A73-10F0-C690-3FD9-59A3CB83F517}" name="Bradford, Andrea" initials="BA" userId="S::andrea.bradford_bcm.edu#ext#@norc.onmicrosoft.com::817c161b-306b-47f7-ad6c-617d58ff44bc" providerId="AD"/>
  <p188:author id="{F8BE567E-A101-D69C-197C-077FE9FD4914}" name="Melissa Heim Viox (she/her)" initials="MHV(" userId="S::HeimViox-Melissa@norc.org::b00859a1-bbe9-4f82-b856-ec21db99c9ca" providerId="AD"/>
  <p188:author id="{8C733888-4700-1607-336A-DAD900B6993A}" name="Molly Burke" initials="MB" userId="S::burke-molly@norc.org::9ef0dcc2-2f2e-4482-8cb3-cc717303d9ba" providerId="AD"/>
  <p188:author id="{4C52E6AE-938F-718F-0367-DFBC30371E7B}" name="Carly Parry" initials="CP" userId="S::parry-carly@norc.org::209a35af-700e-4cc1-b441-4336fdb80d4e" providerId="AD"/>
  <p188:author id="{70B57DC7-2C66-9C1A-CD93-199C2589F150}" name="Amanda Lynch" initials="AL" userId="S::Lynch-Amanda@norc.org::9dfa286a-4ef5-43d0-a635-94c92115e5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6C8"/>
    <a:srgbClr val="D0E3EA"/>
    <a:srgbClr val="D4D5D7"/>
    <a:srgbClr val="037DA3"/>
    <a:srgbClr val="FAD701"/>
    <a:srgbClr val="0095C1"/>
    <a:srgbClr val="00A6D2"/>
    <a:srgbClr val="D1D2D4"/>
    <a:srgbClr val="2BB6D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2" autoAdjust="0"/>
    <p:restoredTop sz="74172" autoAdjust="0"/>
  </p:normalViewPr>
  <p:slideViewPr>
    <p:cSldViewPr snapToGrid="0">
      <p:cViewPr varScale="1">
        <p:scale>
          <a:sx n="41" d="100"/>
          <a:sy n="41" d="100"/>
        </p:scale>
        <p:origin x="1088" y="24"/>
      </p:cViewPr>
      <p:guideLst>
        <p:guide orient="horz" pos="1680"/>
        <p:guide pos="3168"/>
        <p:guide orient="horz" pos="984"/>
        <p:guide orient="horz" pos="4416"/>
        <p:guide orient="horz" pos="2712"/>
        <p:guide orient="horz" pos="1392"/>
        <p:guide pos="3936"/>
        <p:guide pos="432"/>
        <p:guide pos="192"/>
        <p:guide pos="6120"/>
        <p:guide pos="5856"/>
        <p:guide orient="horz" pos="2448"/>
        <p:guide orient="horz" pos="2016"/>
      </p:guideLst>
    </p:cSldViewPr>
  </p:slideViewPr>
  <p:outlineViewPr>
    <p:cViewPr>
      <p:scale>
        <a:sx n="33" d="100"/>
        <a:sy n="33" d="100"/>
      </p:scale>
      <p:origin x="0" y="-13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085CC-83BA-413B-A805-377E9BD95A06}" type="datetimeFigureOut">
              <a:rPr lang="en-US" smtClean="0"/>
              <a:t>5/25/2023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6DC57-69C7-456F-B713-21CA191E3AA1}" type="slidenum">
              <a:rPr lang="en-US" smtClean="0"/>
              <a:t>‹#›</a:t>
            </a:fld>
            <a:endParaRPr lang="en-US"/>
          </a:p>
        </p:txBody>
      </p:sp>
    </p:spTree>
    <p:extLst>
      <p:ext uri="{BB962C8B-B14F-4D97-AF65-F5344CB8AC3E}">
        <p14:creationId xmlns:p14="http://schemas.microsoft.com/office/powerpoint/2010/main" val="238468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b="0">
              <a:effectLst/>
              <a:latin typeface="Calibri"/>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a:t>
            </a:fld>
            <a:endParaRPr lang="en-US"/>
          </a:p>
        </p:txBody>
      </p:sp>
    </p:spTree>
    <p:extLst>
      <p:ext uri="{BB962C8B-B14F-4D97-AF65-F5344CB8AC3E}">
        <p14:creationId xmlns:p14="http://schemas.microsoft.com/office/powerpoint/2010/main" val="56181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11</a:t>
            </a:fld>
            <a:endParaRPr lang="en-US"/>
          </a:p>
        </p:txBody>
      </p:sp>
    </p:spTree>
    <p:extLst>
      <p:ext uri="{BB962C8B-B14F-4D97-AF65-F5344CB8AC3E}">
        <p14:creationId xmlns:p14="http://schemas.microsoft.com/office/powerpoint/2010/main" val="414825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12</a:t>
            </a:fld>
            <a:endParaRPr lang="en-US"/>
          </a:p>
        </p:txBody>
      </p:sp>
    </p:spTree>
    <p:extLst>
      <p:ext uri="{BB962C8B-B14F-4D97-AF65-F5344CB8AC3E}">
        <p14:creationId xmlns:p14="http://schemas.microsoft.com/office/powerpoint/2010/main" val="247496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13</a:t>
            </a:fld>
            <a:endParaRPr lang="en-US"/>
          </a:p>
        </p:txBody>
      </p:sp>
    </p:spTree>
    <p:extLst>
      <p:ext uri="{BB962C8B-B14F-4D97-AF65-F5344CB8AC3E}">
        <p14:creationId xmlns:p14="http://schemas.microsoft.com/office/powerpoint/2010/main" val="346878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14</a:t>
            </a:fld>
            <a:endParaRPr lang="en-US"/>
          </a:p>
        </p:txBody>
      </p:sp>
    </p:spTree>
    <p:extLst>
      <p:ext uri="{BB962C8B-B14F-4D97-AF65-F5344CB8AC3E}">
        <p14:creationId xmlns:p14="http://schemas.microsoft.com/office/powerpoint/2010/main" val="105556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15</a:t>
            </a:fld>
            <a:endParaRPr lang="en-US"/>
          </a:p>
        </p:txBody>
      </p:sp>
    </p:spTree>
    <p:extLst>
      <p:ext uri="{BB962C8B-B14F-4D97-AF65-F5344CB8AC3E}">
        <p14:creationId xmlns:p14="http://schemas.microsoft.com/office/powerpoint/2010/main" val="1274375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16</a:t>
            </a:fld>
            <a:endParaRPr lang="en-US"/>
          </a:p>
        </p:txBody>
      </p:sp>
    </p:spTree>
    <p:extLst>
      <p:ext uri="{BB962C8B-B14F-4D97-AF65-F5344CB8AC3E}">
        <p14:creationId xmlns:p14="http://schemas.microsoft.com/office/powerpoint/2010/main" val="29075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17</a:t>
            </a:fld>
            <a:endParaRPr lang="en-US"/>
          </a:p>
        </p:txBody>
      </p:sp>
    </p:spTree>
    <p:extLst>
      <p:ext uri="{BB962C8B-B14F-4D97-AF65-F5344CB8AC3E}">
        <p14:creationId xmlns:p14="http://schemas.microsoft.com/office/powerpoint/2010/main" val="157667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2</a:t>
            </a:fld>
            <a:endParaRPr lang="en-US"/>
          </a:p>
        </p:txBody>
      </p:sp>
    </p:spTree>
    <p:extLst>
      <p:ext uri="{BB962C8B-B14F-4D97-AF65-F5344CB8AC3E}">
        <p14:creationId xmlns:p14="http://schemas.microsoft.com/office/powerpoint/2010/main" val="293387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3</a:t>
            </a:fld>
            <a:endParaRPr lang="en-US"/>
          </a:p>
        </p:txBody>
      </p:sp>
    </p:spTree>
    <p:extLst>
      <p:ext uri="{BB962C8B-B14F-4D97-AF65-F5344CB8AC3E}">
        <p14:creationId xmlns:p14="http://schemas.microsoft.com/office/powerpoint/2010/main" val="244244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4</a:t>
            </a:fld>
            <a:endParaRPr lang="en-US"/>
          </a:p>
        </p:txBody>
      </p:sp>
    </p:spTree>
    <p:extLst>
      <p:ext uri="{BB962C8B-B14F-4D97-AF65-F5344CB8AC3E}">
        <p14:creationId xmlns:p14="http://schemas.microsoft.com/office/powerpoint/2010/main" val="317092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5</a:t>
            </a:fld>
            <a:endParaRPr lang="en-US"/>
          </a:p>
        </p:txBody>
      </p:sp>
    </p:spTree>
    <p:extLst>
      <p:ext uri="{BB962C8B-B14F-4D97-AF65-F5344CB8AC3E}">
        <p14:creationId xmlns:p14="http://schemas.microsoft.com/office/powerpoint/2010/main" val="20212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6</a:t>
            </a:fld>
            <a:endParaRPr lang="en-US"/>
          </a:p>
        </p:txBody>
      </p:sp>
    </p:spTree>
    <p:extLst>
      <p:ext uri="{BB962C8B-B14F-4D97-AF65-F5344CB8AC3E}">
        <p14:creationId xmlns:p14="http://schemas.microsoft.com/office/powerpoint/2010/main" val="102478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7</a:t>
            </a:fld>
            <a:endParaRPr lang="en-US"/>
          </a:p>
        </p:txBody>
      </p:sp>
    </p:spTree>
    <p:extLst>
      <p:ext uri="{BB962C8B-B14F-4D97-AF65-F5344CB8AC3E}">
        <p14:creationId xmlns:p14="http://schemas.microsoft.com/office/powerpoint/2010/main" val="228091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8</a:t>
            </a:fld>
            <a:endParaRPr lang="en-US"/>
          </a:p>
        </p:txBody>
      </p:sp>
    </p:spTree>
    <p:extLst>
      <p:ext uri="{BB962C8B-B14F-4D97-AF65-F5344CB8AC3E}">
        <p14:creationId xmlns:p14="http://schemas.microsoft.com/office/powerpoint/2010/main" val="57331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9</a:t>
            </a:fld>
            <a:endParaRPr lang="en-US"/>
          </a:p>
        </p:txBody>
      </p:sp>
    </p:spTree>
    <p:extLst>
      <p:ext uri="{BB962C8B-B14F-4D97-AF65-F5344CB8AC3E}">
        <p14:creationId xmlns:p14="http://schemas.microsoft.com/office/powerpoint/2010/main" val="3811070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p>
            <a:fld id="{AEFE5855-3AAB-4778-A114-5FF18E5C58C5}"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3441B-B4B6-447C-9611-13E5D5A45577}" type="slidenum">
              <a:rPr lang="en-US" smtClean="0"/>
              <a:t>‹#›</a:t>
            </a:fld>
            <a:endParaRPr lang="en-US"/>
          </a:p>
        </p:txBody>
      </p:sp>
      <p:pic>
        <p:nvPicPr>
          <p:cNvPr id="7" name="Picture 6">
            <a:extLst>
              <a:ext uri="{FF2B5EF4-FFF2-40B4-BE49-F238E27FC236}">
                <a16:creationId xmlns:a16="http://schemas.microsoft.com/office/drawing/2014/main" id="{DEB716F2-4017-9544-6F63-A6AD678075BB}"/>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8" name="Picture 7">
            <a:extLst>
              <a:ext uri="{FF2B5EF4-FFF2-40B4-BE49-F238E27FC236}">
                <a16:creationId xmlns:a16="http://schemas.microsoft.com/office/drawing/2014/main" id="{83220EF7-8183-D9A2-EF86-25EFA2A7AB20}"/>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grpSp>
        <p:nvGrpSpPr>
          <p:cNvPr id="9" name="Group 8" descr="Three logos, one for the United Sates Department of Health and Human Services, one for the Agency for Healthcare Research and Quality, and one for the Comprehensive Unit-based Safety Program.">
            <a:extLst>
              <a:ext uri="{FF2B5EF4-FFF2-40B4-BE49-F238E27FC236}">
                <a16:creationId xmlns:a16="http://schemas.microsoft.com/office/drawing/2014/main" id="{E2B4E151-69BD-4AB6-85D0-5AA2016CCFB1}"/>
              </a:ext>
            </a:extLst>
          </p:cNvPr>
          <p:cNvGrpSpPr/>
          <p:nvPr userDrawn="1"/>
        </p:nvGrpSpPr>
        <p:grpSpPr>
          <a:xfrm>
            <a:off x="0" y="6852745"/>
            <a:ext cx="10058400" cy="935176"/>
            <a:chOff x="0" y="6852745"/>
            <a:chExt cx="10058400" cy="935176"/>
          </a:xfrm>
        </p:grpSpPr>
        <p:pic>
          <p:nvPicPr>
            <p:cNvPr id="10" name="Picture 9">
              <a:extLst>
                <a:ext uri="{FF2B5EF4-FFF2-40B4-BE49-F238E27FC236}">
                  <a16:creationId xmlns:a16="http://schemas.microsoft.com/office/drawing/2014/main" id="{8C5C89BB-5544-3EA6-92CC-EC3A5BEF71CD}"/>
                </a:ext>
              </a:extLst>
            </p:cNvPr>
            <p:cNvPicPr>
              <a:picLocks noChangeAspect="1"/>
            </p:cNvPicPr>
            <p:nvPr/>
          </p:nvPicPr>
          <p:blipFill rotWithShape="1">
            <a:blip r:embed="rId3">
              <a:extLst>
                <a:ext uri="{28A0092B-C50C-407E-A947-70E740481C1C}">
                  <a14:useLocalDpi xmlns:a14="http://schemas.microsoft.com/office/drawing/2010/main" val="0"/>
                </a:ext>
              </a:extLst>
            </a:blip>
            <a:srcRect l="20733"/>
            <a:stretch/>
          </p:blipFill>
          <p:spPr>
            <a:xfrm>
              <a:off x="0" y="7020910"/>
              <a:ext cx="6630570" cy="767011"/>
            </a:xfrm>
            <a:prstGeom prst="rect">
              <a:avLst/>
            </a:prstGeom>
          </p:spPr>
        </p:pic>
        <p:sp>
          <p:nvSpPr>
            <p:cNvPr id="11" name="Rectangle 10">
              <a:extLst>
                <a:ext uri="{FF2B5EF4-FFF2-40B4-BE49-F238E27FC236}">
                  <a16:creationId xmlns:a16="http://schemas.microsoft.com/office/drawing/2014/main" id="{81D20851-F6B8-917D-CEBB-979FE7C2BBF1}"/>
                </a:ext>
              </a:extLst>
            </p:cNvPr>
            <p:cNvSpPr/>
            <p:nvPr/>
          </p:nvSpPr>
          <p:spPr>
            <a:xfrm>
              <a:off x="5438274" y="7020910"/>
              <a:ext cx="4620126" cy="75149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597648-3355-95FA-82DE-F54AEF1F2C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303"/>
            <a:stretch/>
          </p:blipFill>
          <p:spPr>
            <a:xfrm>
              <a:off x="6096811" y="6852745"/>
              <a:ext cx="3961589" cy="919655"/>
            </a:xfrm>
            <a:prstGeom prst="rect">
              <a:avLst/>
            </a:prstGeom>
          </p:spPr>
        </p:pic>
      </p:grpSp>
    </p:spTree>
    <p:extLst>
      <p:ext uri="{BB962C8B-B14F-4D97-AF65-F5344CB8AC3E}">
        <p14:creationId xmlns:p14="http://schemas.microsoft.com/office/powerpoint/2010/main" val="78925200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459B4E-3764-88D2-6E23-92E4DA8E55FF}"/>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09D68941-12B0-923C-795B-237F5377E14C}"/>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11" name="Title 10">
            <a:extLst>
              <a:ext uri="{FF2B5EF4-FFF2-40B4-BE49-F238E27FC236}">
                <a16:creationId xmlns:a16="http://schemas.microsoft.com/office/drawing/2014/main" id="{1873BDD3-5B4C-DE5E-FA65-7B11CCA70E51}"/>
              </a:ext>
            </a:extLst>
          </p:cNvPr>
          <p:cNvSpPr>
            <a:spLocks noGrp="1"/>
          </p:cNvSpPr>
          <p:nvPr>
            <p:ph type="title"/>
          </p:nvPr>
        </p:nvSpPr>
        <p:spPr>
          <a:xfrm>
            <a:off x="608188" y="2658337"/>
            <a:ext cx="4382207" cy="1192686"/>
          </a:xfrm>
        </p:spPr>
        <p:txBody>
          <a:bodyPr>
            <a:noAutofit/>
          </a:bodyPr>
          <a:lstStyle>
            <a:lvl1pP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15" name="Text Placeholder 12">
            <a:extLst>
              <a:ext uri="{FF2B5EF4-FFF2-40B4-BE49-F238E27FC236}">
                <a16:creationId xmlns:a16="http://schemas.microsoft.com/office/drawing/2014/main" id="{490A7D26-6F99-3CB1-8C03-CAE9D4A269DF}"/>
              </a:ext>
            </a:extLst>
          </p:cNvPr>
          <p:cNvSpPr>
            <a:spLocks noGrp="1"/>
          </p:cNvSpPr>
          <p:nvPr>
            <p:ph type="body" sz="quarter" idx="15"/>
          </p:nvPr>
        </p:nvSpPr>
        <p:spPr>
          <a:xfrm>
            <a:off x="652710" y="3886200"/>
            <a:ext cx="4337685" cy="1209096"/>
          </a:xfrm>
        </p:spPr>
        <p:txBody>
          <a:bodyPr>
            <a:normAutofit/>
          </a:bodyPr>
          <a:lstStyle>
            <a:lvl1pPr marL="0" indent="0">
              <a:buNone/>
              <a:defRPr sz="1800" i="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68924E8-9D3E-42DF-B71C-EB74C5EF2183}"/>
              </a:ext>
            </a:extLst>
          </p:cNvPr>
          <p:cNvSpPr>
            <a:spLocks noGrp="1"/>
          </p:cNvSpPr>
          <p:nvPr>
            <p:ph type="body" sz="quarter" idx="14"/>
          </p:nvPr>
        </p:nvSpPr>
        <p:spPr>
          <a:xfrm>
            <a:off x="5034917" y="2695575"/>
            <a:ext cx="4337684" cy="2381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3AA35878-57A3-F034-BAA7-F3E15893964D}"/>
              </a:ext>
            </a:extLst>
          </p:cNvPr>
          <p:cNvSpPr>
            <a:spLocks noGrp="1"/>
          </p:cNvSpPr>
          <p:nvPr>
            <p:ph type="body" sz="quarter" idx="16"/>
          </p:nvPr>
        </p:nvSpPr>
        <p:spPr>
          <a:xfrm>
            <a:off x="691515" y="5582808"/>
            <a:ext cx="8681086" cy="1209096"/>
          </a:xfrm>
        </p:spPr>
        <p:txBody>
          <a:bodyPr>
            <a:normAutofit/>
          </a:bodyPr>
          <a:lstStyle>
            <a:lvl1pPr marL="0" indent="0">
              <a:buNone/>
              <a:defRPr sz="1800" i="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6C18F0DF-5A35-9BF1-A3CB-83795C9411F0}"/>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5" name="Slide Number Placeholder 4">
            <a:extLst>
              <a:ext uri="{FF2B5EF4-FFF2-40B4-BE49-F238E27FC236}">
                <a16:creationId xmlns:a16="http://schemas.microsoft.com/office/drawing/2014/main" id="{B2D8C83E-3C49-2EFF-2430-ACC870721778}"/>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7" name="TextBox 6">
            <a:extLst>
              <a:ext uri="{FF2B5EF4-FFF2-40B4-BE49-F238E27FC236}">
                <a16:creationId xmlns:a16="http://schemas.microsoft.com/office/drawing/2014/main" id="{2E31A42E-15C0-CE42-20CE-09CC04F08CAF}"/>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0" name="TextBox 9">
            <a:extLst>
              <a:ext uri="{FF2B5EF4-FFF2-40B4-BE49-F238E27FC236}">
                <a16:creationId xmlns:a16="http://schemas.microsoft.com/office/drawing/2014/main" id="{62175280-6380-E976-5FEE-D112A58A3CB6}"/>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103320145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427C-7DEB-D032-F4F4-F2A0E33E5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3CF6F-FC7B-D67C-3830-63D3D226D1DF}"/>
              </a:ext>
            </a:extLst>
          </p:cNvPr>
          <p:cNvSpPr>
            <a:spLocks noGrp="1"/>
          </p:cNvSpPr>
          <p:nvPr>
            <p:ph type="dt" sz="half" idx="10"/>
          </p:nvPr>
        </p:nvSpPr>
        <p:spPr/>
        <p:txBody>
          <a:bodyPr/>
          <a:lstStyle/>
          <a:p>
            <a:fld id="{AEFE5855-3AAB-4778-A114-5FF18E5C58C5}" type="datetimeFigureOut">
              <a:rPr lang="en-US" smtClean="0"/>
              <a:t>5/25/2023</a:t>
            </a:fld>
            <a:endParaRPr lang="en-US"/>
          </a:p>
        </p:txBody>
      </p:sp>
      <p:sp>
        <p:nvSpPr>
          <p:cNvPr id="4" name="Footer Placeholder 3">
            <a:extLst>
              <a:ext uri="{FF2B5EF4-FFF2-40B4-BE49-F238E27FC236}">
                <a16:creationId xmlns:a16="http://schemas.microsoft.com/office/drawing/2014/main" id="{F466FE7D-05C8-072C-1723-E6295470E0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AEBE9-4128-C109-A517-2EEC029A6278}"/>
              </a:ext>
            </a:extLst>
          </p:cNvPr>
          <p:cNvSpPr>
            <a:spLocks noGrp="1"/>
          </p:cNvSpPr>
          <p:nvPr>
            <p:ph type="sldNum" sz="quarter" idx="12"/>
          </p:nvPr>
        </p:nvSpPr>
        <p:spPr/>
        <p:txBody>
          <a:bodyPr/>
          <a:lstStyle/>
          <a:p>
            <a:fld id="{BAF3441B-B4B6-447C-9611-13E5D5A45577}" type="slidenum">
              <a:rPr lang="en-US" smtClean="0"/>
              <a:t>‹#›</a:t>
            </a:fld>
            <a:endParaRPr lang="en-US"/>
          </a:p>
        </p:txBody>
      </p:sp>
    </p:spTree>
    <p:extLst>
      <p:ext uri="{BB962C8B-B14F-4D97-AF65-F5344CB8AC3E}">
        <p14:creationId xmlns:p14="http://schemas.microsoft.com/office/powerpoint/2010/main" val="2522222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hree Textbox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89F0B9-3D00-0B1C-8971-D2A871FDFA21}"/>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pic>
        <p:nvPicPr>
          <p:cNvPr id="10" name="Picture 9">
            <a:extLst>
              <a:ext uri="{FF2B5EF4-FFF2-40B4-BE49-F238E27FC236}">
                <a16:creationId xmlns:a16="http://schemas.microsoft.com/office/drawing/2014/main" id="{DBF4D020-636A-0CE5-DF5B-5BFC264E29A7}"/>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sp>
        <p:nvSpPr>
          <p:cNvPr id="13" name="Title 1">
            <a:extLst>
              <a:ext uri="{FF2B5EF4-FFF2-40B4-BE49-F238E27FC236}">
                <a16:creationId xmlns:a16="http://schemas.microsoft.com/office/drawing/2014/main" id="{85AD5385-58A6-22C9-A611-E81AEDE1E80A}"/>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0073CB52-CB50-5EE9-AF3B-AA564E77C6BA}"/>
              </a:ext>
            </a:extLst>
          </p:cNvPr>
          <p:cNvSpPr>
            <a:spLocks noGrp="1"/>
          </p:cNvSpPr>
          <p:nvPr>
            <p:ph type="body" sz="quarter" idx="13"/>
          </p:nvPr>
        </p:nvSpPr>
        <p:spPr>
          <a:xfrm>
            <a:off x="1457325" y="1395413"/>
            <a:ext cx="7454900" cy="771525"/>
          </a:xfrm>
        </p:spPr>
        <p:txBody>
          <a:bodyPr/>
          <a:lstStyle>
            <a:lvl1pPr marL="0" indent="0" algn="ctr">
              <a:buNone/>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F68D9776-F66D-CEDB-D0BE-0D465F0D1375}"/>
              </a:ext>
            </a:extLst>
          </p:cNvPr>
          <p:cNvSpPr>
            <a:spLocks noGrp="1"/>
          </p:cNvSpPr>
          <p:nvPr>
            <p:ph sz="quarter" idx="14"/>
          </p:nvPr>
        </p:nvSpPr>
        <p:spPr>
          <a:xfrm>
            <a:off x="685800" y="2309813"/>
            <a:ext cx="4343400" cy="4572000"/>
          </a:xfrm>
        </p:spPr>
        <p:txBody>
          <a:bodyPr/>
          <a:lstStyle>
            <a:lvl1pPr marL="0" indent="0">
              <a:buNone/>
              <a:defRPr sz="2000" b="1">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5" name="Content Placeholder 13">
            <a:extLst>
              <a:ext uri="{FF2B5EF4-FFF2-40B4-BE49-F238E27FC236}">
                <a16:creationId xmlns:a16="http://schemas.microsoft.com/office/drawing/2014/main" id="{D0B207EF-159F-BDFB-E191-D85634F8CE45}"/>
              </a:ext>
            </a:extLst>
          </p:cNvPr>
          <p:cNvSpPr>
            <a:spLocks noGrp="1"/>
          </p:cNvSpPr>
          <p:nvPr>
            <p:ph sz="quarter" idx="15"/>
          </p:nvPr>
        </p:nvSpPr>
        <p:spPr>
          <a:xfrm>
            <a:off x="5029200" y="2319338"/>
            <a:ext cx="4343400" cy="4572000"/>
          </a:xfrm>
        </p:spPr>
        <p:txBody>
          <a:bodyPr/>
          <a:lstStyle>
            <a:lvl1pPr marL="0" indent="0">
              <a:buNone/>
              <a:defRPr sz="2000" b="1">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BFCDF6BD-9AA2-381C-DF9F-60D4ACE13ED8}"/>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3" name="Slide Number Placeholder 4">
            <a:extLst>
              <a:ext uri="{FF2B5EF4-FFF2-40B4-BE49-F238E27FC236}">
                <a16:creationId xmlns:a16="http://schemas.microsoft.com/office/drawing/2014/main" id="{B859A21D-A4DC-8FE9-19E5-025B4D363531}"/>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4" name="TextBox 3">
            <a:extLst>
              <a:ext uri="{FF2B5EF4-FFF2-40B4-BE49-F238E27FC236}">
                <a16:creationId xmlns:a16="http://schemas.microsoft.com/office/drawing/2014/main" id="{D62ADA7D-230F-2FF9-08A5-5F320C7583ED}"/>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7" name="TextBox 6">
            <a:extLst>
              <a:ext uri="{FF2B5EF4-FFF2-40B4-BE49-F238E27FC236}">
                <a16:creationId xmlns:a16="http://schemas.microsoft.com/office/drawing/2014/main" id="{E4BE6365-E5BF-B602-5DFA-F3A145379D62}"/>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3199432783"/>
      </p:ext>
    </p:extLst>
  </p:cSld>
  <p:clrMapOvr>
    <a:masterClrMapping/>
  </p:clrMapOvr>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2864-B3C9-0A46-74DB-FA011BFFA9EE}"/>
              </a:ext>
              <a:ext uri="{C183D7F6-B498-43B3-948B-1728B52AA6E4}">
                <adec:decorative xmlns:adec="http://schemas.microsoft.com/office/drawing/2017/decorative" val="1"/>
              </a:ext>
            </a:extLst>
          </p:cNvPr>
          <p:cNvPicPr/>
          <p:nvPr userDrawn="1"/>
        </p:nvPicPr>
        <p:blipFill rotWithShape="1">
          <a:blip r:embed="rId2"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3" name="Content Placeholder 2"/>
          <p:cNvSpPr>
            <a:spLocks noGrp="1"/>
          </p:cNvSpPr>
          <p:nvPr>
            <p:ph idx="1"/>
          </p:nvPr>
        </p:nvSpPr>
        <p:spPr>
          <a:xfrm>
            <a:off x="691515" y="1636335"/>
            <a:ext cx="4835078" cy="4931516"/>
          </a:xfrm>
        </p:spPr>
        <p:txBody>
          <a:bodyPr/>
          <a:lstStyle>
            <a:lvl1pPr marL="0" indent="0">
              <a:buNone/>
              <a:defRPr sz="2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5CC41CC-0742-035F-0F5D-CD4ADC7EF12C}"/>
              </a:ext>
              <a:ext uri="{C183D7F6-B498-43B3-948B-1728B52AA6E4}">
                <adec:decorative xmlns:adec="http://schemas.microsoft.com/office/drawing/2017/decorative" val="1"/>
              </a:ext>
            </a:extLst>
          </p:cNvPr>
          <p:cNvPicPr/>
          <p:nvPr userDrawn="1"/>
        </p:nvPicPr>
        <p:blipFill rotWithShape="1">
          <a:blip r:embed="rId3">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262B35FA-B0B0-5B4E-3EF3-2C6C79ABC267}"/>
              </a:ext>
              <a:ext uri="{C183D7F6-B498-43B3-948B-1728B52AA6E4}">
                <adec:decorative xmlns:adec="http://schemas.microsoft.com/office/drawing/2017/decorative" val="1"/>
              </a:ext>
            </a:extLst>
          </p:cNvPr>
          <p:cNvPicPr/>
          <p:nvPr userDrawn="1"/>
        </p:nvPicPr>
        <p:blipFill rotWithShape="1">
          <a:blip r:embed="rId3">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2" name="Title 1"/>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E8462B12-C900-16CF-9F43-E46EBB0EBFD2}"/>
              </a:ext>
              <a:ext uri="{C183D7F6-B498-43B3-948B-1728B52AA6E4}">
                <adec:decorative xmlns:adec="http://schemas.microsoft.com/office/drawing/2017/decorative" val="0"/>
              </a:ext>
            </a:extLst>
          </p:cNvPr>
          <p:cNvSpPr>
            <a:spLocks noGrp="1"/>
          </p:cNvSpPr>
          <p:nvPr>
            <p:ph type="pic" sz="quarter" idx="14"/>
          </p:nvPr>
        </p:nvSpPr>
        <p:spPr>
          <a:xfrm>
            <a:off x="5928995" y="1636335"/>
            <a:ext cx="3432175" cy="2935287"/>
          </a:xfrm>
        </p:spPr>
        <p:txBody>
          <a:bodyPr/>
          <a:lstStyle/>
          <a:p>
            <a:endParaRPr lang="en-US"/>
          </a:p>
        </p:txBody>
      </p:sp>
      <p:sp>
        <p:nvSpPr>
          <p:cNvPr id="13" name="TextBox 12">
            <a:extLst>
              <a:ext uri="{FF2B5EF4-FFF2-40B4-BE49-F238E27FC236}">
                <a16:creationId xmlns:a16="http://schemas.microsoft.com/office/drawing/2014/main" id="{E1154510-569E-5838-FC5C-A344B60FDE52}"/>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
        <p:nvSpPr>
          <p:cNvPr id="15" name="Slide Number Placeholder 4">
            <a:extLst>
              <a:ext uri="{FF2B5EF4-FFF2-40B4-BE49-F238E27FC236}">
                <a16:creationId xmlns:a16="http://schemas.microsoft.com/office/drawing/2014/main" id="{DFD85FD3-8A57-259C-73A0-A2D876E5BBDF}"/>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17" name="TextBox 16">
            <a:extLst>
              <a:ext uri="{FF2B5EF4-FFF2-40B4-BE49-F238E27FC236}">
                <a16:creationId xmlns:a16="http://schemas.microsoft.com/office/drawing/2014/main" id="{5C6345AB-A79F-95D6-83C8-DC990FC19F0E}"/>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413357299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oom Pol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51BB7-E98C-2A39-B1F9-A40A076427E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89839D77-71AC-AA8D-DC1F-56213160FB72}"/>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2" name="Title 1"/>
          <p:cNvSpPr>
            <a:spLocks noGrp="1"/>
          </p:cNvSpPr>
          <p:nvPr>
            <p:ph type="title"/>
          </p:nvPr>
        </p:nvSpPr>
        <p:spPr>
          <a:xfrm>
            <a:off x="691515" y="3471387"/>
            <a:ext cx="8675370" cy="771842"/>
          </a:xfrm>
        </p:spPr>
        <p:txBody>
          <a:bodyPr anchor="b">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1FD19D1A-D438-5E3E-1090-AC245AC2C42F}"/>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6" name="Slide Number Placeholder 4">
            <a:extLst>
              <a:ext uri="{FF2B5EF4-FFF2-40B4-BE49-F238E27FC236}">
                <a16:creationId xmlns:a16="http://schemas.microsoft.com/office/drawing/2014/main" id="{605CDEB4-BE93-B565-B895-7569EADD6863}"/>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10" name="TextBox 9">
            <a:extLst>
              <a:ext uri="{FF2B5EF4-FFF2-40B4-BE49-F238E27FC236}">
                <a16:creationId xmlns:a16="http://schemas.microsoft.com/office/drawing/2014/main" id="{719BDBE0-3E13-7212-5E3F-4C9894D61465}"/>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1" name="TextBox 10">
            <a:extLst>
              <a:ext uri="{FF2B5EF4-FFF2-40B4-BE49-F238E27FC236}">
                <a16:creationId xmlns:a16="http://schemas.microsoft.com/office/drawing/2014/main" id="{9FDF2541-91B1-1176-5C3D-E2FDF3B0B779}"/>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194791457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7" name="Text Placeholder 6">
            <a:extLst>
              <a:ext uri="{FF2B5EF4-FFF2-40B4-BE49-F238E27FC236}">
                <a16:creationId xmlns:a16="http://schemas.microsoft.com/office/drawing/2014/main" id="{7B005CDD-D799-7BF0-3C22-B27D85A2FDE2}"/>
              </a:ext>
            </a:extLst>
          </p:cNvPr>
          <p:cNvSpPr>
            <a:spLocks noGrp="1"/>
          </p:cNvSpPr>
          <p:nvPr>
            <p:ph type="body" sz="quarter" idx="13"/>
          </p:nvPr>
        </p:nvSpPr>
        <p:spPr>
          <a:xfrm>
            <a:off x="685800" y="1600200"/>
            <a:ext cx="8675370" cy="37528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DEF86E5-42B1-A1D1-B58C-B758ADA3CC50}"/>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3" name="Slide Number Placeholder 4">
            <a:extLst>
              <a:ext uri="{FF2B5EF4-FFF2-40B4-BE49-F238E27FC236}">
                <a16:creationId xmlns:a16="http://schemas.microsoft.com/office/drawing/2014/main" id="{F3D0B783-C03D-35B2-F96A-CB09766745A8}"/>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4" name="TextBox 3">
            <a:extLst>
              <a:ext uri="{FF2B5EF4-FFF2-40B4-BE49-F238E27FC236}">
                <a16:creationId xmlns:a16="http://schemas.microsoft.com/office/drawing/2014/main" id="{BAEEE0C1-C0A3-6ED0-8120-EBCB5464E88E}"/>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6" name="TextBox 5">
            <a:extLst>
              <a:ext uri="{FF2B5EF4-FFF2-40B4-BE49-F238E27FC236}">
                <a16:creationId xmlns:a16="http://schemas.microsoft.com/office/drawing/2014/main" id="{7523CB2A-689E-EF05-73E3-8F4E0D3F52D5}"/>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2807811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guide id="4"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51BB7-E98C-2A39-B1F9-A40A076427E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89839D77-71AC-AA8D-DC1F-56213160FB72}"/>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3" name="Title 1">
            <a:extLst>
              <a:ext uri="{FF2B5EF4-FFF2-40B4-BE49-F238E27FC236}">
                <a16:creationId xmlns:a16="http://schemas.microsoft.com/office/drawing/2014/main" id="{3C3A11A4-5D11-9A29-7526-D4546CEDD854}"/>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6E6EDDCD-38C0-D657-2ADF-2C8291308021}"/>
              </a:ext>
            </a:extLst>
          </p:cNvPr>
          <p:cNvSpPr>
            <a:spLocks noGrp="1"/>
          </p:cNvSpPr>
          <p:nvPr>
            <p:ph type="pic" sz="quarter" idx="13"/>
          </p:nvPr>
        </p:nvSpPr>
        <p:spPr>
          <a:xfrm>
            <a:off x="691356" y="1600200"/>
            <a:ext cx="8675688" cy="4749800"/>
          </a:xfrm>
        </p:spPr>
        <p:txBody>
          <a:bodyPr/>
          <a:lstStyle/>
          <a:p>
            <a:endParaRPr lang="en-US"/>
          </a:p>
        </p:txBody>
      </p:sp>
      <p:pic>
        <p:nvPicPr>
          <p:cNvPr id="6" name="Picture 5">
            <a:extLst>
              <a:ext uri="{FF2B5EF4-FFF2-40B4-BE49-F238E27FC236}">
                <a16:creationId xmlns:a16="http://schemas.microsoft.com/office/drawing/2014/main" id="{0321677E-638B-27AD-499D-1BD70F12C795}"/>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10" name="Slide Number Placeholder 4">
            <a:extLst>
              <a:ext uri="{FF2B5EF4-FFF2-40B4-BE49-F238E27FC236}">
                <a16:creationId xmlns:a16="http://schemas.microsoft.com/office/drawing/2014/main" id="{E183BF07-45C8-83D5-DFC1-28B58A5C5EAD}"/>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11" name="TextBox 10">
            <a:extLst>
              <a:ext uri="{FF2B5EF4-FFF2-40B4-BE49-F238E27FC236}">
                <a16:creationId xmlns:a16="http://schemas.microsoft.com/office/drawing/2014/main" id="{866C67DE-4F15-94C6-A3D2-E5DF075808E3}"/>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2" name="TextBox 11">
            <a:extLst>
              <a:ext uri="{FF2B5EF4-FFF2-40B4-BE49-F238E27FC236}">
                <a16:creationId xmlns:a16="http://schemas.microsoft.com/office/drawing/2014/main" id="{9ECF8D39-F058-E898-42C1-28B61235CED8}"/>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399638920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Textbox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98602-BE41-09BA-10C3-54AA616E33DD}"/>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8" name="Picture 7">
            <a:extLst>
              <a:ext uri="{FF2B5EF4-FFF2-40B4-BE49-F238E27FC236}">
                <a16:creationId xmlns:a16="http://schemas.microsoft.com/office/drawing/2014/main" id="{D7391869-23C7-FDBC-2734-7453C5E775C8}"/>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10" name="Title 1">
            <a:extLst>
              <a:ext uri="{FF2B5EF4-FFF2-40B4-BE49-F238E27FC236}">
                <a16:creationId xmlns:a16="http://schemas.microsoft.com/office/drawing/2014/main" id="{BBD0AE25-4FF4-E3CE-2AF3-9AC72613801D}"/>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D17C59A1-E4DC-FEE0-48D9-7F52117B9E83}"/>
              </a:ext>
            </a:extLst>
          </p:cNvPr>
          <p:cNvSpPr>
            <a:spLocks noGrp="1"/>
          </p:cNvSpPr>
          <p:nvPr>
            <p:ph type="body" sz="quarter" idx="13"/>
          </p:nvPr>
        </p:nvSpPr>
        <p:spPr>
          <a:xfrm>
            <a:off x="685800" y="1619250"/>
            <a:ext cx="4343400" cy="1657350"/>
          </a:xfrm>
        </p:spPr>
        <p:txBody>
          <a:bodyPr>
            <a:normAutofit/>
          </a:bodyPr>
          <a:lstStyle>
            <a:lvl1pPr marL="0" indent="0">
              <a:buNone/>
              <a:defRPr sz="1800" b="1">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13" name="Text Placeholder 11">
            <a:extLst>
              <a:ext uri="{FF2B5EF4-FFF2-40B4-BE49-F238E27FC236}">
                <a16:creationId xmlns:a16="http://schemas.microsoft.com/office/drawing/2014/main" id="{FDBD9F86-E2A3-A230-B5A1-C3EAC8831711}"/>
              </a:ext>
            </a:extLst>
          </p:cNvPr>
          <p:cNvSpPr>
            <a:spLocks noGrp="1"/>
          </p:cNvSpPr>
          <p:nvPr>
            <p:ph type="body" sz="quarter" idx="14"/>
          </p:nvPr>
        </p:nvSpPr>
        <p:spPr>
          <a:xfrm>
            <a:off x="5029200" y="1619250"/>
            <a:ext cx="4343400" cy="1657350"/>
          </a:xfrm>
        </p:spPr>
        <p:txBody>
          <a:bodyPr>
            <a:normAutofit/>
          </a:bodyPr>
          <a:lstStyle>
            <a:lvl1pPr marL="0" indent="0">
              <a:buNone/>
              <a:defRPr sz="1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p>
        </p:txBody>
      </p:sp>
      <p:sp>
        <p:nvSpPr>
          <p:cNvPr id="14" name="Text Placeholder 11">
            <a:extLst>
              <a:ext uri="{FF2B5EF4-FFF2-40B4-BE49-F238E27FC236}">
                <a16:creationId xmlns:a16="http://schemas.microsoft.com/office/drawing/2014/main" id="{778B559E-CB1D-E537-F161-9D3D99A0F73D}"/>
              </a:ext>
            </a:extLst>
          </p:cNvPr>
          <p:cNvSpPr>
            <a:spLocks noGrp="1"/>
          </p:cNvSpPr>
          <p:nvPr>
            <p:ph type="body" sz="quarter" idx="15"/>
          </p:nvPr>
        </p:nvSpPr>
        <p:spPr>
          <a:xfrm>
            <a:off x="685800" y="3686754"/>
            <a:ext cx="8686800" cy="3159078"/>
          </a:xfrm>
        </p:spPr>
        <p:txBody>
          <a:bodyPr/>
          <a:lstStyle>
            <a:lvl1pPr marL="0" indent="0">
              <a:buNone/>
              <a:defRPr sz="2000" b="1">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A0C4927A-E79B-6086-FD2B-6A71BD6AB1B9}"/>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5" name="Slide Number Placeholder 4">
            <a:extLst>
              <a:ext uri="{FF2B5EF4-FFF2-40B4-BE49-F238E27FC236}">
                <a16:creationId xmlns:a16="http://schemas.microsoft.com/office/drawing/2014/main" id="{41ECC6F9-252A-0047-69C2-5D3110EA7438}"/>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9" name="TextBox 8">
            <a:extLst>
              <a:ext uri="{FF2B5EF4-FFF2-40B4-BE49-F238E27FC236}">
                <a16:creationId xmlns:a16="http://schemas.microsoft.com/office/drawing/2014/main" id="{A8B34EBF-208E-BA8B-5EFF-003AC9B7B367}"/>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1" name="TextBox 10">
            <a:extLst>
              <a:ext uri="{FF2B5EF4-FFF2-40B4-BE49-F238E27FC236}">
                <a16:creationId xmlns:a16="http://schemas.microsoft.com/office/drawing/2014/main" id="{9FBE8517-0C8A-D90E-BE43-F314BC2760EB}"/>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5006053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1515" y="2069042"/>
            <a:ext cx="4274820" cy="4931516"/>
          </a:xfrm>
        </p:spPr>
        <p:txBody>
          <a:bodyPr>
            <a:normAutofit/>
          </a:bodyPr>
          <a:lstStyle>
            <a:lvl1pPr marL="0" indent="0">
              <a:buNone/>
              <a:defRPr sz="1700" b="1">
                <a:latin typeface="Arial" panose="020B0604020202020204" pitchFamily="34" charset="0"/>
                <a:cs typeface="Arial" panose="020B0604020202020204" pitchFamily="34" charset="0"/>
              </a:defRPr>
            </a:lvl1pPr>
            <a:lvl2pPr marL="400050" indent="-250825">
              <a:defRPr sz="17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DBF4D020-636A-0CE5-DF5B-5BFC264E29A7}"/>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11" name="Picture 10">
            <a:extLst>
              <a:ext uri="{FF2B5EF4-FFF2-40B4-BE49-F238E27FC236}">
                <a16:creationId xmlns:a16="http://schemas.microsoft.com/office/drawing/2014/main" id="{8289F0B9-3D00-0B1C-8971-D2A871FDFA2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13" name="Title 1">
            <a:extLst>
              <a:ext uri="{FF2B5EF4-FFF2-40B4-BE49-F238E27FC236}">
                <a16:creationId xmlns:a16="http://schemas.microsoft.com/office/drawing/2014/main" id="{85AD5385-58A6-22C9-A611-E81AEDE1E80A}"/>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51E77C17-17C9-8482-CC4D-B8D95BA5F68A}"/>
              </a:ext>
            </a:extLst>
          </p:cNvPr>
          <p:cNvSpPr>
            <a:spLocks noGrp="1"/>
          </p:cNvSpPr>
          <p:nvPr>
            <p:ph sz="half" idx="13"/>
          </p:nvPr>
        </p:nvSpPr>
        <p:spPr>
          <a:xfrm>
            <a:off x="5092067" y="2069042"/>
            <a:ext cx="4274820" cy="4931516"/>
          </a:xfrm>
        </p:spPr>
        <p:txBody>
          <a:bodyPr>
            <a:normAutofit/>
          </a:bodyPr>
          <a:lstStyle>
            <a:lvl1pPr marL="0" indent="0">
              <a:buNone/>
              <a:defRPr sz="2000" b="1" u="sng">
                <a:latin typeface="Arial" panose="020B0604020202020204" pitchFamily="34" charset="0"/>
                <a:cs typeface="Arial" panose="020B0604020202020204" pitchFamily="34" charset="0"/>
              </a:defRPr>
            </a:lvl1pPr>
            <a:lvl2pPr marL="149225" indent="0">
              <a:buNone/>
              <a:defRPr sz="1700" b="1">
                <a:latin typeface="Arial" panose="020B0604020202020204" pitchFamily="34" charset="0"/>
                <a:cs typeface="Arial" panose="020B0604020202020204" pitchFamily="34" charset="0"/>
              </a:defRPr>
            </a:lvl2pPr>
            <a:lvl3pPr marL="628650" indent="-250825">
              <a:tabLst>
                <a:tab pos="800100" algn="l"/>
              </a:tabLst>
              <a:defRPr sz="17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030F3E1B-69C2-BA02-8826-110BDC56101F}"/>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6" name="Slide Number Placeholder 4">
            <a:extLst>
              <a:ext uri="{FF2B5EF4-FFF2-40B4-BE49-F238E27FC236}">
                <a16:creationId xmlns:a16="http://schemas.microsoft.com/office/drawing/2014/main" id="{59A2DA2C-45EA-EB5C-B5B6-BDB90284CAA3}"/>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7" name="TextBox 6">
            <a:extLst>
              <a:ext uri="{FF2B5EF4-FFF2-40B4-BE49-F238E27FC236}">
                <a16:creationId xmlns:a16="http://schemas.microsoft.com/office/drawing/2014/main" id="{45B21631-F090-0C25-829A-A4E0609F32D1}"/>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9" name="TextBox 8">
            <a:extLst>
              <a:ext uri="{FF2B5EF4-FFF2-40B4-BE49-F238E27FC236}">
                <a16:creationId xmlns:a16="http://schemas.microsoft.com/office/drawing/2014/main" id="{F9B196B6-438D-5887-B8F3-D6E3F7D53E85}"/>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362327936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7E1CD5-F204-2D0C-EA5B-ADA15A35E275}"/>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9385E96E-A418-16BA-3FF9-C5E7C41E9FF7}"/>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11" name="Title 1">
            <a:extLst>
              <a:ext uri="{FF2B5EF4-FFF2-40B4-BE49-F238E27FC236}">
                <a16:creationId xmlns:a16="http://schemas.microsoft.com/office/drawing/2014/main" id="{EC73D6CB-07E7-13F9-5573-DE82C47A2921}"/>
              </a:ext>
            </a:extLst>
          </p:cNvPr>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3" name="Table Placeholder 12">
            <a:extLst>
              <a:ext uri="{FF2B5EF4-FFF2-40B4-BE49-F238E27FC236}">
                <a16:creationId xmlns:a16="http://schemas.microsoft.com/office/drawing/2014/main" id="{7597275C-3175-311F-C1CB-9BF750DBAF60}"/>
              </a:ext>
            </a:extLst>
          </p:cNvPr>
          <p:cNvSpPr>
            <a:spLocks noGrp="1"/>
          </p:cNvSpPr>
          <p:nvPr>
            <p:ph type="tbl" sz="quarter" idx="13"/>
          </p:nvPr>
        </p:nvSpPr>
        <p:spPr>
          <a:xfrm>
            <a:off x="685800" y="1620407"/>
            <a:ext cx="8675370" cy="5225423"/>
          </a:xfrm>
        </p:spPr>
        <p:txBody>
          <a:bodyPr/>
          <a:lstStyle/>
          <a:p>
            <a:endParaRPr lang="en-US"/>
          </a:p>
        </p:txBody>
      </p:sp>
      <p:pic>
        <p:nvPicPr>
          <p:cNvPr id="4" name="Picture 3">
            <a:extLst>
              <a:ext uri="{FF2B5EF4-FFF2-40B4-BE49-F238E27FC236}">
                <a16:creationId xmlns:a16="http://schemas.microsoft.com/office/drawing/2014/main" id="{AA3B2D5D-9C3E-4CBC-1121-4990340DB71A}"/>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5" name="Slide Number Placeholder 4">
            <a:extLst>
              <a:ext uri="{FF2B5EF4-FFF2-40B4-BE49-F238E27FC236}">
                <a16:creationId xmlns:a16="http://schemas.microsoft.com/office/drawing/2014/main" id="{CA0B701A-C71E-45BF-4F70-149C01D952F1}"/>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7" name="TextBox 6">
            <a:extLst>
              <a:ext uri="{FF2B5EF4-FFF2-40B4-BE49-F238E27FC236}">
                <a16:creationId xmlns:a16="http://schemas.microsoft.com/office/drawing/2014/main" id="{2256F5CD-2912-BB84-B95D-CF55DA689838}"/>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0" name="TextBox 9">
            <a:extLst>
              <a:ext uri="{FF2B5EF4-FFF2-40B4-BE49-F238E27FC236}">
                <a16:creationId xmlns:a16="http://schemas.microsoft.com/office/drawing/2014/main" id="{F9BE123C-E660-1D66-A12C-128139E932D7}"/>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38060821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One Text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CC41CC-0742-035F-0F5D-CD4ADC7EF12C}"/>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6102178" cy="1003301"/>
          </a:xfrm>
          <a:prstGeom prst="rect">
            <a:avLst/>
          </a:prstGeom>
        </p:spPr>
      </p:pic>
      <p:pic>
        <p:nvPicPr>
          <p:cNvPr id="9" name="Picture 8">
            <a:extLst>
              <a:ext uri="{FF2B5EF4-FFF2-40B4-BE49-F238E27FC236}">
                <a16:creationId xmlns:a16="http://schemas.microsoft.com/office/drawing/2014/main" id="{262B35FA-B0B0-5B4E-3EF3-2C6C79ABC267}"/>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6102178" y="-12701"/>
            <a:ext cx="3956222" cy="1003301"/>
          </a:xfrm>
          <a:prstGeom prst="rect">
            <a:avLst/>
          </a:prstGeom>
        </p:spPr>
      </p:pic>
      <p:sp>
        <p:nvSpPr>
          <p:cNvPr id="2" name="Title 1"/>
          <p:cNvSpPr>
            <a:spLocks noGrp="1"/>
          </p:cNvSpPr>
          <p:nvPr>
            <p:ph type="title"/>
          </p:nvPr>
        </p:nvSpPr>
        <p:spPr>
          <a:xfrm>
            <a:off x="685800" y="1"/>
            <a:ext cx="867537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E8462B12-C900-16CF-9F43-E46EBB0EBFD2}"/>
              </a:ext>
            </a:extLst>
          </p:cNvPr>
          <p:cNvSpPr>
            <a:spLocks noGrp="1"/>
          </p:cNvSpPr>
          <p:nvPr>
            <p:ph type="pic" sz="quarter" idx="14"/>
          </p:nvPr>
        </p:nvSpPr>
        <p:spPr>
          <a:xfrm>
            <a:off x="5928994" y="3632564"/>
            <a:ext cx="3432175" cy="2935287"/>
          </a:xfrm>
        </p:spPr>
        <p:txBody>
          <a:bodyPr/>
          <a:lstStyle/>
          <a:p>
            <a:endParaRPr lang="en-US"/>
          </a:p>
        </p:txBody>
      </p:sp>
      <p:sp>
        <p:nvSpPr>
          <p:cNvPr id="5" name="Content Placeholder 4">
            <a:extLst>
              <a:ext uri="{FF2B5EF4-FFF2-40B4-BE49-F238E27FC236}">
                <a16:creationId xmlns:a16="http://schemas.microsoft.com/office/drawing/2014/main" id="{241FB880-6746-BE08-9EED-28F1EB005F94}"/>
              </a:ext>
            </a:extLst>
          </p:cNvPr>
          <p:cNvSpPr>
            <a:spLocks noGrp="1"/>
          </p:cNvSpPr>
          <p:nvPr>
            <p:ph sz="quarter" idx="15"/>
          </p:nvPr>
        </p:nvSpPr>
        <p:spPr>
          <a:xfrm>
            <a:off x="685800" y="1600200"/>
            <a:ext cx="8675688" cy="4967288"/>
          </a:xfrm>
        </p:spPr>
        <p:txBody>
          <a:bodyPr numCol="2">
            <a:normAutofit/>
          </a:bodyPr>
          <a:lstStyle>
            <a:lvl1pPr>
              <a:defRPr sz="2000"/>
            </a:lvl1pPr>
          </a:lstStyle>
          <a:p>
            <a:pPr lvl="0"/>
            <a:r>
              <a:rPr lang="en-US"/>
              <a:t>Click to edit Master text styles</a:t>
            </a:r>
          </a:p>
        </p:txBody>
      </p:sp>
      <p:pic>
        <p:nvPicPr>
          <p:cNvPr id="6" name="Picture 5">
            <a:extLst>
              <a:ext uri="{FF2B5EF4-FFF2-40B4-BE49-F238E27FC236}">
                <a16:creationId xmlns:a16="http://schemas.microsoft.com/office/drawing/2014/main" id="{1E57B37F-3B37-267B-986B-A5D31F147850}"/>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6040584" y="7000558"/>
            <a:ext cx="4017816" cy="771842"/>
          </a:xfrm>
          <a:prstGeom prst="rect">
            <a:avLst/>
          </a:prstGeom>
        </p:spPr>
      </p:pic>
      <p:sp>
        <p:nvSpPr>
          <p:cNvPr id="10" name="Slide Number Placeholder 4">
            <a:extLst>
              <a:ext uri="{FF2B5EF4-FFF2-40B4-BE49-F238E27FC236}">
                <a16:creationId xmlns:a16="http://schemas.microsoft.com/office/drawing/2014/main" id="{0097018B-A940-1D00-88C1-45389FFA578B}"/>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lvl1pPr>
              <a:defRPr>
                <a:solidFill>
                  <a:schemeClr val="tx1"/>
                </a:solidFill>
              </a:defRPr>
            </a:lvl1pPr>
          </a:lstStyle>
          <a:p>
            <a:fld id="{BAF3441B-B4B6-447C-9611-13E5D5A45577}" type="slidenum">
              <a:rPr lang="en-US" smtClean="0"/>
              <a:pPr/>
              <a:t>‹#›</a:t>
            </a:fld>
            <a:endParaRPr lang="en-US"/>
          </a:p>
        </p:txBody>
      </p:sp>
      <p:sp>
        <p:nvSpPr>
          <p:cNvPr id="11" name="TextBox 10">
            <a:extLst>
              <a:ext uri="{FF2B5EF4-FFF2-40B4-BE49-F238E27FC236}">
                <a16:creationId xmlns:a16="http://schemas.microsoft.com/office/drawing/2014/main" id="{2A63F15E-3D43-DC4E-01B8-2F566B481D5C}"/>
              </a:ext>
              <a:ext uri="{C183D7F6-B498-43B3-948B-1728B52AA6E4}">
                <adec:decorative xmlns:adec="http://schemas.microsoft.com/office/drawing/2017/decorative" val="1"/>
              </a:ext>
            </a:extLst>
          </p:cNvPr>
          <p:cNvSpPr txBox="1"/>
          <p:nvPr userDrawn="1"/>
        </p:nvSpPr>
        <p:spPr>
          <a:xfrm>
            <a:off x="7645082" y="7495400"/>
            <a:ext cx="1734015"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Recruitment Webinar </a:t>
            </a:r>
          </a:p>
        </p:txBody>
      </p:sp>
      <p:sp>
        <p:nvSpPr>
          <p:cNvPr id="12" name="TextBox 11">
            <a:extLst>
              <a:ext uri="{FF2B5EF4-FFF2-40B4-BE49-F238E27FC236}">
                <a16:creationId xmlns:a16="http://schemas.microsoft.com/office/drawing/2014/main" id="{F10CA7A4-7293-CC70-F366-47B1D1497F5E}"/>
              </a:ext>
              <a:ext uri="{C183D7F6-B498-43B3-948B-1728B52AA6E4}">
                <adec:decorative xmlns:adec="http://schemas.microsoft.com/office/drawing/2017/decorative" val="1"/>
              </a:ext>
            </a:extLst>
          </p:cNvPr>
          <p:cNvSpPr txBox="1"/>
          <p:nvPr userDrawn="1"/>
        </p:nvSpPr>
        <p:spPr>
          <a:xfrm>
            <a:off x="685800" y="7495399"/>
            <a:ext cx="3803578"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AHRQ Safety Program for Telemedicine</a:t>
            </a:r>
          </a:p>
        </p:txBody>
      </p:sp>
    </p:spTree>
    <p:extLst>
      <p:ext uri="{BB962C8B-B14F-4D97-AF65-F5344CB8AC3E}">
        <p14:creationId xmlns:p14="http://schemas.microsoft.com/office/powerpoint/2010/main" val="422895513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168" userDrawn="1">
          <p15:clr>
            <a:srgbClr val="FBAE40"/>
          </p15:clr>
        </p15:guide>
        <p15:guide id="3" orient="horz" pos="10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AEFE5855-3AAB-4778-A114-5FF18E5C58C5}" type="datetimeFigureOut">
              <a:rPr lang="en-US" smtClean="0"/>
              <a:t>5/25/2023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AF3441B-B4B6-447C-9611-13E5D5A45577}" type="slidenum">
              <a:rPr lang="en-US" smtClean="0"/>
              <a:t>‹#›</a:t>
            </a:fld>
            <a:endParaRPr lang="en-US"/>
          </a:p>
        </p:txBody>
      </p:sp>
    </p:spTree>
    <p:extLst>
      <p:ext uri="{BB962C8B-B14F-4D97-AF65-F5344CB8AC3E}">
        <p14:creationId xmlns:p14="http://schemas.microsoft.com/office/powerpoint/2010/main" val="4224891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76" r:id="rId7"/>
    <p:sldLayoutId id="2147483687" r:id="rId8"/>
    <p:sldLayoutId id="2147483688" r:id="rId9"/>
    <p:sldLayoutId id="2147483689" r:id="rId10"/>
    <p:sldLayoutId id="2147483690" r:id="rId11"/>
    <p:sldLayoutId id="2147483691" r:id="rId1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mailto:SafetyProgram4Telemedicine@norc.org" TargetMode="External"/><Relationship Id="rId4" Type="http://schemas.openxmlformats.org/officeDocument/2006/relationships/hyperlink" Target="http://safetyprogram4telemedicine.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snet.ahrq.gov/web-mm/costly-colonoscopy-leads-delay-diagnosi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afetyProgram4Telemedicine@nor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0B05-8CB5-7A0C-B98D-1B2A2EBA92F8}"/>
              </a:ext>
            </a:extLst>
          </p:cNvPr>
          <p:cNvSpPr>
            <a:spLocks noGrp="1"/>
          </p:cNvSpPr>
          <p:nvPr>
            <p:ph type="ctrTitle"/>
          </p:nvPr>
        </p:nvSpPr>
        <p:spPr>
          <a:xfrm>
            <a:off x="754380" y="1760561"/>
            <a:ext cx="8549640" cy="2332467"/>
          </a:xfrm>
        </p:spPr>
        <p:txBody>
          <a:bodyPr anchor="ctr">
            <a:noAutofit/>
          </a:bodyPr>
          <a:lstStyle/>
          <a:p>
            <a:r>
              <a:rPr lang="en-US" sz="4800" b="1" dirty="0">
                <a:latin typeface="Arial" panose="020B0604020202020204" pitchFamily="34" charset="0"/>
                <a:cs typeface="Arial" panose="020B0604020202020204" pitchFamily="34" charset="0"/>
              </a:rPr>
              <a:t>AHRQ Safety Program for Telemedicine: Improving the Diagnostic Process</a:t>
            </a:r>
          </a:p>
        </p:txBody>
      </p:sp>
      <p:grpSp>
        <p:nvGrpSpPr>
          <p:cNvPr id="3" name="Group 2" descr="Series of 4 Logos for NORC at the University of Chicago, Baylor College of Medicine, Johns Hopkins Medicine, and the Postgraduate Institute for Medicine.">
            <a:extLst>
              <a:ext uri="{FF2B5EF4-FFF2-40B4-BE49-F238E27FC236}">
                <a16:creationId xmlns:a16="http://schemas.microsoft.com/office/drawing/2014/main" id="{7D7A1164-9C07-D0D0-E79E-E8D5C61D41EE}"/>
              </a:ext>
            </a:extLst>
          </p:cNvPr>
          <p:cNvGrpSpPr/>
          <p:nvPr/>
        </p:nvGrpSpPr>
        <p:grpSpPr>
          <a:xfrm>
            <a:off x="327538" y="5656124"/>
            <a:ext cx="9403324" cy="1181100"/>
            <a:chOff x="821332" y="5656124"/>
            <a:chExt cx="9403324" cy="1181100"/>
          </a:xfrm>
        </p:grpSpPr>
        <p:pic>
          <p:nvPicPr>
            <p:cNvPr id="17" name="Picture 16" descr="Logo&#10;&#10;Description automatically generated">
              <a:extLst>
                <a:ext uri="{FF2B5EF4-FFF2-40B4-BE49-F238E27FC236}">
                  <a16:creationId xmlns:a16="http://schemas.microsoft.com/office/drawing/2014/main" id="{0FE8C6E5-71F7-B605-DB0A-B79597904B6F}"/>
                </a:ext>
              </a:extLst>
            </p:cNvPr>
            <p:cNvPicPr>
              <a:picLocks noChangeAspect="1"/>
            </p:cNvPicPr>
            <p:nvPr/>
          </p:nvPicPr>
          <p:blipFill rotWithShape="1">
            <a:blip r:embed="rId3"/>
            <a:srcRect l="1221"/>
            <a:stretch/>
          </p:blipFill>
          <p:spPr bwMode="auto">
            <a:xfrm>
              <a:off x="821332" y="6031700"/>
              <a:ext cx="2427937" cy="429947"/>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FC8775DF-FE0E-9C7D-4B4E-DF8F52646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226" y="5656124"/>
              <a:ext cx="1181100" cy="1181100"/>
            </a:xfrm>
            <a:prstGeom prst="rect">
              <a:avLst/>
            </a:prstGeom>
          </p:spPr>
        </p:pic>
        <p:pic>
          <p:nvPicPr>
            <p:cNvPr id="5" name="Picture 4">
              <a:extLst>
                <a:ext uri="{FF2B5EF4-FFF2-40B4-BE49-F238E27FC236}">
                  <a16:creationId xmlns:a16="http://schemas.microsoft.com/office/drawing/2014/main" id="{31E683B6-B738-0824-EB69-743E6EE224B8}"/>
                </a:ext>
              </a:extLst>
            </p:cNvPr>
            <p:cNvPicPr>
              <a:picLocks noChangeAspect="1"/>
            </p:cNvPicPr>
            <p:nvPr/>
          </p:nvPicPr>
          <p:blipFill>
            <a:blip r:embed="rId5"/>
            <a:stretch>
              <a:fillRect/>
            </a:stretch>
          </p:blipFill>
          <p:spPr>
            <a:xfrm>
              <a:off x="4858568" y="5878254"/>
              <a:ext cx="2228850" cy="733425"/>
            </a:xfrm>
            <a:prstGeom prst="rect">
              <a:avLst/>
            </a:prstGeom>
          </p:spPr>
        </p:pic>
        <p:pic>
          <p:nvPicPr>
            <p:cNvPr id="1026" name="Picture 2">
              <a:extLst>
                <a:ext uri="{FF2B5EF4-FFF2-40B4-BE49-F238E27FC236}">
                  <a16:creationId xmlns:a16="http://schemas.microsoft.com/office/drawing/2014/main" id="{1F89967F-2CAE-B810-C647-0CAF530A2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0689" y="5810087"/>
              <a:ext cx="2893967" cy="8688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descr="Three logos, one for the United Sates Department of Health and Human Services, one for the Agency for Healthcare Research and Quality, and one for the Comprehensive Unit-based Safety Program.">
            <a:extLst>
              <a:ext uri="{FF2B5EF4-FFF2-40B4-BE49-F238E27FC236}">
                <a16:creationId xmlns:a16="http://schemas.microsoft.com/office/drawing/2014/main" id="{6D2556CB-E601-8885-7E93-B9885D23D55C}"/>
              </a:ext>
            </a:extLst>
          </p:cNvPr>
          <p:cNvGrpSpPr/>
          <p:nvPr/>
        </p:nvGrpSpPr>
        <p:grpSpPr>
          <a:xfrm>
            <a:off x="0" y="6852745"/>
            <a:ext cx="10058400" cy="935176"/>
            <a:chOff x="0" y="6852745"/>
            <a:chExt cx="10058400" cy="935176"/>
          </a:xfrm>
        </p:grpSpPr>
        <p:pic>
          <p:nvPicPr>
            <p:cNvPr id="11" name="Picture 10">
              <a:extLst>
                <a:ext uri="{FF2B5EF4-FFF2-40B4-BE49-F238E27FC236}">
                  <a16:creationId xmlns:a16="http://schemas.microsoft.com/office/drawing/2014/main" id="{D655BFAA-3598-6561-5BE6-F3E24A0EF0D0}"/>
                </a:ext>
              </a:extLst>
            </p:cNvPr>
            <p:cNvPicPr>
              <a:picLocks noChangeAspect="1"/>
            </p:cNvPicPr>
            <p:nvPr/>
          </p:nvPicPr>
          <p:blipFill rotWithShape="1">
            <a:blip r:embed="rId7">
              <a:extLst>
                <a:ext uri="{28A0092B-C50C-407E-A947-70E740481C1C}">
                  <a14:useLocalDpi xmlns:a14="http://schemas.microsoft.com/office/drawing/2010/main" val="0"/>
                </a:ext>
              </a:extLst>
            </a:blip>
            <a:srcRect l="20733"/>
            <a:stretch/>
          </p:blipFill>
          <p:spPr>
            <a:xfrm>
              <a:off x="0" y="7020910"/>
              <a:ext cx="6630570" cy="767011"/>
            </a:xfrm>
            <a:prstGeom prst="rect">
              <a:avLst/>
            </a:prstGeom>
          </p:spPr>
        </p:pic>
        <p:sp>
          <p:nvSpPr>
            <p:cNvPr id="8" name="Rectangle 7">
              <a:extLst>
                <a:ext uri="{FF2B5EF4-FFF2-40B4-BE49-F238E27FC236}">
                  <a16:creationId xmlns:a16="http://schemas.microsoft.com/office/drawing/2014/main" id="{6A367F85-6912-2567-F938-69A765746737}"/>
                </a:ext>
              </a:extLst>
            </p:cNvPr>
            <p:cNvSpPr/>
            <p:nvPr/>
          </p:nvSpPr>
          <p:spPr>
            <a:xfrm>
              <a:off x="5438274" y="7020910"/>
              <a:ext cx="4620126" cy="75149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58FBD95-C6D3-2CBD-A56E-7E53AD4E91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303"/>
            <a:stretch/>
          </p:blipFill>
          <p:spPr>
            <a:xfrm>
              <a:off x="6096811" y="6852745"/>
              <a:ext cx="3961589" cy="919655"/>
            </a:xfrm>
            <a:prstGeom prst="rect">
              <a:avLst/>
            </a:prstGeom>
          </p:spPr>
        </p:pic>
      </p:grpSp>
    </p:spTree>
    <p:extLst>
      <p:ext uri="{BB962C8B-B14F-4D97-AF65-F5344CB8AC3E}">
        <p14:creationId xmlns:p14="http://schemas.microsoft.com/office/powerpoint/2010/main" val="135455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7395664-3236-85CF-19D0-8A192357AD12}"/>
              </a:ext>
            </a:extLst>
          </p:cNvPr>
          <p:cNvSpPr>
            <a:spLocks noGrp="1"/>
          </p:cNvSpPr>
          <p:nvPr>
            <p:ph type="title"/>
          </p:nvPr>
        </p:nvSpPr>
        <p:spPr>
          <a:xfrm>
            <a:off x="685800" y="1"/>
            <a:ext cx="8675370" cy="990599"/>
          </a:xfrm>
        </p:spPr>
        <p:txBody>
          <a:bodyPr/>
          <a:lstStyle/>
          <a:p>
            <a:r>
              <a:rPr lang="en-US" dirty="0"/>
              <a:t>Benefits of Participation</a:t>
            </a:r>
          </a:p>
        </p:txBody>
      </p:sp>
      <p:sp>
        <p:nvSpPr>
          <p:cNvPr id="21" name="Text Placeholder 2">
            <a:extLst>
              <a:ext uri="{FF2B5EF4-FFF2-40B4-BE49-F238E27FC236}">
                <a16:creationId xmlns:a16="http://schemas.microsoft.com/office/drawing/2014/main" id="{962F7069-D985-506F-7AC1-43CD5B5136B8}"/>
              </a:ext>
            </a:extLst>
          </p:cNvPr>
          <p:cNvSpPr>
            <a:spLocks noGrp="1"/>
          </p:cNvSpPr>
          <p:nvPr>
            <p:ph type="body" sz="quarter" idx="13"/>
          </p:nvPr>
        </p:nvSpPr>
        <p:spPr>
          <a:xfrm>
            <a:off x="1699201" y="1469478"/>
            <a:ext cx="8022725" cy="914400"/>
          </a:xfrm>
        </p:spPr>
        <p:txBody>
          <a:bodyPr>
            <a:noAutofit/>
          </a:bodyPr>
          <a:lstStyle/>
          <a:p>
            <a:pPr marL="0" indent="0" defTabSz="457200">
              <a:buNone/>
            </a:pPr>
            <a:r>
              <a:rPr lang="en-US" sz="2200" dirty="0">
                <a:solidFill>
                  <a:srgbClr val="333333"/>
                </a:solidFill>
                <a:effectLst/>
              </a:rPr>
              <a:t>Improve cancer diagnostic followup in the telemedicine and </a:t>
            </a:r>
            <a:r>
              <a:rPr lang="en-US" sz="2200" dirty="0">
                <a:solidFill>
                  <a:srgbClr val="333333"/>
                </a:solidFill>
                <a:latin typeface="Arial" panose="020B0604020202020204" pitchFamily="34" charset="0"/>
                <a:cs typeface="Arial" panose="020B0604020202020204" pitchFamily="34" charset="0"/>
              </a:rPr>
              <a:t>	</a:t>
            </a:r>
            <a:r>
              <a:rPr lang="en-US" sz="2200" dirty="0">
                <a:solidFill>
                  <a:srgbClr val="333333"/>
                </a:solidFill>
                <a:effectLst/>
              </a:rPr>
              <a:t>hybrid environments by closing the loop at critical points in 	the process. </a:t>
            </a:r>
            <a:endParaRPr lang="en-US" sz="2200" dirty="0">
              <a:effectLst/>
            </a:endParaRPr>
          </a:p>
        </p:txBody>
      </p:sp>
      <p:sp>
        <p:nvSpPr>
          <p:cNvPr id="22" name="Circle: Hollow 21">
            <a:extLst>
              <a:ext uri="{FF2B5EF4-FFF2-40B4-BE49-F238E27FC236}">
                <a16:creationId xmlns:a16="http://schemas.microsoft.com/office/drawing/2014/main" id="{4EDB5141-F47B-04AD-FEFC-138EDA380AB3}"/>
              </a:ext>
            </a:extLst>
          </p:cNvPr>
          <p:cNvSpPr/>
          <p:nvPr/>
        </p:nvSpPr>
        <p:spPr>
          <a:xfrm>
            <a:off x="-2540724" y="1099608"/>
            <a:ext cx="4754880" cy="5872890"/>
          </a:xfrm>
          <a:prstGeom prst="donut">
            <a:avLst>
              <a:gd name="adj" fmla="val 6476"/>
            </a:avLst>
          </a:prstGeom>
          <a:solidFill>
            <a:srgbClr val="D1D2D4"/>
          </a:solidFill>
          <a:ln>
            <a:solidFill>
              <a:srgbClr val="D1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E3DFECA9-D49B-1AF5-ED62-96F3638FB88A}"/>
              </a:ext>
            </a:extLst>
          </p:cNvPr>
          <p:cNvSpPr/>
          <p:nvPr/>
        </p:nvSpPr>
        <p:spPr>
          <a:xfrm>
            <a:off x="-2886890" y="1037299"/>
            <a:ext cx="3532366" cy="624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811D2264-1D17-3A1D-A49A-21C0FFB10E3E}"/>
              </a:ext>
            </a:extLst>
          </p:cNvPr>
          <p:cNvGrpSpPr/>
          <p:nvPr/>
        </p:nvGrpSpPr>
        <p:grpSpPr>
          <a:xfrm>
            <a:off x="791940" y="1370434"/>
            <a:ext cx="914400" cy="914400"/>
            <a:chOff x="1549583" y="1527190"/>
            <a:chExt cx="914400" cy="914400"/>
          </a:xfrm>
        </p:grpSpPr>
        <p:pic>
          <p:nvPicPr>
            <p:cNvPr id="25" name="Graphic 24" descr="Harvey Balls 100% with solid fill">
              <a:extLst>
                <a:ext uri="{FF2B5EF4-FFF2-40B4-BE49-F238E27FC236}">
                  <a16:creationId xmlns:a16="http://schemas.microsoft.com/office/drawing/2014/main" id="{EFB4A330-7D32-E590-3A15-24895FB796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9583" y="1527190"/>
              <a:ext cx="914400" cy="914400"/>
            </a:xfrm>
            <a:prstGeom prst="rect">
              <a:avLst/>
            </a:prstGeom>
          </p:spPr>
        </p:pic>
        <p:pic>
          <p:nvPicPr>
            <p:cNvPr id="26" name="Graphic 25" descr="Badge 1 outline">
              <a:extLst>
                <a:ext uri="{FF2B5EF4-FFF2-40B4-BE49-F238E27FC236}">
                  <a16:creationId xmlns:a16="http://schemas.microsoft.com/office/drawing/2014/main" id="{9957E785-6F1B-ACF2-178B-60C661DD9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9583" y="1527190"/>
              <a:ext cx="914400" cy="914400"/>
            </a:xfrm>
            <a:prstGeom prst="rect">
              <a:avLst/>
            </a:prstGeom>
          </p:spPr>
        </p:pic>
      </p:grpSp>
      <p:pic>
        <p:nvPicPr>
          <p:cNvPr id="27" name="Graphic 26" descr="Harvey Balls 100% with solid fill">
            <a:extLst>
              <a:ext uri="{FF2B5EF4-FFF2-40B4-BE49-F238E27FC236}">
                <a16:creationId xmlns:a16="http://schemas.microsoft.com/office/drawing/2014/main" id="{79CD1A87-70CE-B969-1FCF-779EA207D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505" y="2602834"/>
            <a:ext cx="914400" cy="914400"/>
          </a:xfrm>
          <a:prstGeom prst="rect">
            <a:avLst/>
          </a:prstGeom>
        </p:spPr>
      </p:pic>
      <p:pic>
        <p:nvPicPr>
          <p:cNvPr id="28" name="Graphic 27" descr="Harvey Balls 100% with solid fill">
            <a:extLst>
              <a:ext uri="{FF2B5EF4-FFF2-40B4-BE49-F238E27FC236}">
                <a16:creationId xmlns:a16="http://schemas.microsoft.com/office/drawing/2014/main" id="{BEC3D76A-8B95-3536-06A3-D9BF1C8E44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8473" y="4094192"/>
            <a:ext cx="914400" cy="914400"/>
          </a:xfrm>
          <a:prstGeom prst="rect">
            <a:avLst/>
          </a:prstGeom>
        </p:spPr>
      </p:pic>
      <p:pic>
        <p:nvPicPr>
          <p:cNvPr id="29" name="Graphic 28" descr="Harvey Balls 100% with solid fill">
            <a:extLst>
              <a:ext uri="{FF2B5EF4-FFF2-40B4-BE49-F238E27FC236}">
                <a16:creationId xmlns:a16="http://schemas.microsoft.com/office/drawing/2014/main" id="{33431F8E-D279-81AF-B1C1-900A50E1F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123" y="5546468"/>
            <a:ext cx="914400" cy="914400"/>
          </a:xfrm>
          <a:prstGeom prst="rect">
            <a:avLst/>
          </a:prstGeom>
        </p:spPr>
      </p:pic>
      <p:pic>
        <p:nvPicPr>
          <p:cNvPr id="30" name="Graphic 29" descr="Badge 4 outline">
            <a:extLst>
              <a:ext uri="{FF2B5EF4-FFF2-40B4-BE49-F238E27FC236}">
                <a16:creationId xmlns:a16="http://schemas.microsoft.com/office/drawing/2014/main" id="{362973B3-8AAF-3516-8001-583C77687D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123" y="5546468"/>
            <a:ext cx="914400" cy="914400"/>
          </a:xfrm>
          <a:prstGeom prst="rect">
            <a:avLst/>
          </a:prstGeom>
        </p:spPr>
      </p:pic>
      <p:pic>
        <p:nvPicPr>
          <p:cNvPr id="31" name="Graphic 30" descr="Badge 3 outline">
            <a:extLst>
              <a:ext uri="{FF2B5EF4-FFF2-40B4-BE49-F238E27FC236}">
                <a16:creationId xmlns:a16="http://schemas.microsoft.com/office/drawing/2014/main" id="{721D4125-7910-3ABB-D3C0-DD447FE2A3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8473" y="4094192"/>
            <a:ext cx="914400" cy="914400"/>
          </a:xfrm>
          <a:prstGeom prst="rect">
            <a:avLst/>
          </a:prstGeom>
        </p:spPr>
      </p:pic>
      <p:pic>
        <p:nvPicPr>
          <p:cNvPr id="32" name="Graphic 31" descr="Badge outline">
            <a:extLst>
              <a:ext uri="{FF2B5EF4-FFF2-40B4-BE49-F238E27FC236}">
                <a16:creationId xmlns:a16="http://schemas.microsoft.com/office/drawing/2014/main" id="{0C8106C5-7F83-10F4-263C-E6C95806D3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4790" y="2602834"/>
            <a:ext cx="914400" cy="914400"/>
          </a:xfrm>
          <a:prstGeom prst="rect">
            <a:avLst/>
          </a:prstGeom>
        </p:spPr>
      </p:pic>
      <p:sp>
        <p:nvSpPr>
          <p:cNvPr id="33" name="TextBox 32">
            <a:extLst>
              <a:ext uri="{FF2B5EF4-FFF2-40B4-BE49-F238E27FC236}">
                <a16:creationId xmlns:a16="http://schemas.microsoft.com/office/drawing/2014/main" id="{7B843568-C4D8-F2EF-1A15-82B76CFA7C12}"/>
              </a:ext>
            </a:extLst>
          </p:cNvPr>
          <p:cNvSpPr txBox="1"/>
          <p:nvPr/>
        </p:nvSpPr>
        <p:spPr>
          <a:xfrm>
            <a:off x="2253345" y="2710889"/>
            <a:ext cx="8022724" cy="769441"/>
          </a:xfrm>
          <a:prstGeom prst="rect">
            <a:avLst/>
          </a:prstGeom>
          <a:noFill/>
        </p:spPr>
        <p:txBody>
          <a:bodyPr wrap="square">
            <a:spAutoFit/>
          </a:bodyPr>
          <a:lstStyle/>
          <a:p>
            <a:r>
              <a:rPr lang="en-US" sz="2200" dirty="0">
                <a:solidFill>
                  <a:srgbClr val="333333"/>
                </a:solidFill>
                <a:effectLst/>
                <a:latin typeface="Arial" panose="020B0604020202020204" pitchFamily="34" charset="0"/>
                <a:cs typeface="Arial" panose="020B0604020202020204" pitchFamily="34" charset="0"/>
              </a:rPr>
              <a:t>Improve patient safety and prevent patient harm </a:t>
            </a:r>
          </a:p>
          <a:p>
            <a:r>
              <a:rPr lang="en-US" sz="2200" dirty="0">
                <a:solidFill>
                  <a:srgbClr val="333333"/>
                </a:solidFill>
                <a:latin typeface="Arial" panose="020B0604020202020204" pitchFamily="34" charset="0"/>
                <a:cs typeface="Arial" panose="020B0604020202020204" pitchFamily="34" charset="0"/>
              </a:rPr>
              <a:t>	</a:t>
            </a:r>
            <a:r>
              <a:rPr lang="en-US" sz="2200" dirty="0">
                <a:solidFill>
                  <a:srgbClr val="333333"/>
                </a:solidFill>
                <a:effectLst/>
                <a:latin typeface="Arial" panose="020B0604020202020204" pitchFamily="34" charset="0"/>
                <a:cs typeface="Arial" panose="020B0604020202020204" pitchFamily="34" charset="0"/>
              </a:rPr>
              <a:t>associated with missed or delayed cancer diagnoses.</a:t>
            </a:r>
          </a:p>
        </p:txBody>
      </p:sp>
      <p:sp>
        <p:nvSpPr>
          <p:cNvPr id="34" name="TextBox 33">
            <a:extLst>
              <a:ext uri="{FF2B5EF4-FFF2-40B4-BE49-F238E27FC236}">
                <a16:creationId xmlns:a16="http://schemas.microsoft.com/office/drawing/2014/main" id="{9E4AB47A-3095-C658-C009-299CC2DFA418}"/>
              </a:ext>
            </a:extLst>
          </p:cNvPr>
          <p:cNvSpPr txBox="1"/>
          <p:nvPr/>
        </p:nvSpPr>
        <p:spPr>
          <a:xfrm>
            <a:off x="2494299" y="4303014"/>
            <a:ext cx="6432531" cy="769441"/>
          </a:xfrm>
          <a:prstGeom prst="rect">
            <a:avLst/>
          </a:prstGeom>
          <a:noFill/>
        </p:spPr>
        <p:txBody>
          <a:bodyPr wrap="square">
            <a:spAutoFit/>
          </a:bodyPr>
          <a:lstStyle/>
          <a:p>
            <a:r>
              <a:rPr lang="en-US" sz="2200" dirty="0">
                <a:solidFill>
                  <a:srgbClr val="333333"/>
                </a:solidFill>
                <a:effectLst/>
                <a:latin typeface="Arial" panose="020B0604020202020204" pitchFamily="34" charset="0"/>
                <a:cs typeface="Arial" panose="020B0604020202020204" pitchFamily="34" charset="0"/>
              </a:rPr>
              <a:t>Receive direct access to expert support and </a:t>
            </a:r>
          </a:p>
          <a:p>
            <a:r>
              <a:rPr lang="en-US" sz="2200" dirty="0">
                <a:solidFill>
                  <a:srgbClr val="333333"/>
                </a:solidFill>
                <a:latin typeface="Arial" panose="020B0604020202020204" pitchFamily="34" charset="0"/>
                <a:cs typeface="Arial" panose="020B0604020202020204" pitchFamily="34" charset="0"/>
              </a:rPr>
              <a:t>	</a:t>
            </a:r>
            <a:r>
              <a:rPr lang="en-US" sz="2200" dirty="0">
                <a:solidFill>
                  <a:srgbClr val="333333"/>
                </a:solidFill>
                <a:effectLst/>
                <a:latin typeface="Arial" panose="020B0604020202020204" pitchFamily="34" charset="0"/>
                <a:cs typeface="Arial" panose="020B0604020202020204" pitchFamily="34" charset="0"/>
              </a:rPr>
              <a:t>implementation troubleshooting.</a:t>
            </a:r>
            <a:endParaRPr lang="en-US" sz="2200" dirty="0">
              <a:effectLst/>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37DD608-47B0-1F72-25C9-CB4BCBFAFD1B}"/>
              </a:ext>
            </a:extLst>
          </p:cNvPr>
          <p:cNvSpPr txBox="1"/>
          <p:nvPr/>
        </p:nvSpPr>
        <p:spPr>
          <a:xfrm>
            <a:off x="1869941" y="5737933"/>
            <a:ext cx="7857804" cy="430887"/>
          </a:xfrm>
          <a:prstGeom prst="rect">
            <a:avLst/>
          </a:prstGeom>
          <a:noFill/>
        </p:spPr>
        <p:txBody>
          <a:bodyPr wrap="square">
            <a:spAutoFit/>
          </a:bodyPr>
          <a:lstStyle/>
          <a:p>
            <a:r>
              <a:rPr lang="en-US" sz="2200" dirty="0">
                <a:solidFill>
                  <a:srgbClr val="333333"/>
                </a:solidFill>
                <a:effectLst/>
                <a:latin typeface="Arial" panose="020B0604020202020204" pitchFamily="34" charset="0"/>
                <a:cs typeface="Arial" panose="020B0604020202020204" pitchFamily="34" charset="0"/>
              </a:rPr>
              <a:t>Receive CEUs, CMEs, and ABIM MOC points.</a:t>
            </a:r>
            <a:endParaRPr lang="en-US" sz="2200" dirty="0">
              <a:effectLst/>
              <a:latin typeface="Arial" panose="020B0604020202020204" pitchFamily="34" charset="0"/>
              <a:cs typeface="Arial" panose="020B0604020202020204" pitchFamily="34" charset="0"/>
            </a:endParaRPr>
          </a:p>
        </p:txBody>
      </p:sp>
      <p:sp>
        <p:nvSpPr>
          <p:cNvPr id="2" name="Slide Number Placeholder 7">
            <a:extLst>
              <a:ext uri="{FF2B5EF4-FFF2-40B4-BE49-F238E27FC236}">
                <a16:creationId xmlns:a16="http://schemas.microsoft.com/office/drawing/2014/main" id="{F056FDC9-21D6-4C1F-0C90-126FBA2BB3E1}"/>
              </a:ext>
              <a:ext uri="{C183D7F6-B498-43B3-948B-1728B52AA6E4}">
                <adec:decorative xmlns:adec="http://schemas.microsoft.com/office/drawing/2017/decorative" val="1"/>
              </a:ext>
            </a:extLst>
          </p:cNvPr>
          <p:cNvSpPr>
            <a:spLocks noGrp="1"/>
          </p:cNvSpPr>
          <p:nvPr>
            <p:ph type="sldNum" sz="quarter" idx="12"/>
          </p:nvPr>
        </p:nvSpPr>
        <p:spPr>
          <a:xfrm>
            <a:off x="9372600" y="7422575"/>
            <a:ext cx="585300" cy="331886"/>
          </a:xfrm>
        </p:spPr>
        <p:txBody>
          <a:bodyPr/>
          <a:lstStyle/>
          <a:p>
            <a:fld id="{BAF3441B-B4B6-447C-9611-13E5D5A45577}"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07009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National Educational Webinars</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11</a:t>
            </a:fld>
            <a:endParaRPr lang="en-US">
              <a:solidFill>
                <a:schemeClr val="tx1"/>
              </a:solidFill>
            </a:endParaRPr>
          </a:p>
        </p:txBody>
      </p:sp>
      <p:sp>
        <p:nvSpPr>
          <p:cNvPr id="13" name="Text Placeholder 8">
            <a:extLst>
              <a:ext uri="{FF2B5EF4-FFF2-40B4-BE49-F238E27FC236}">
                <a16:creationId xmlns:a16="http://schemas.microsoft.com/office/drawing/2014/main" id="{330689CF-2CF9-7D93-EA0C-AB31F50A55B6}"/>
              </a:ext>
            </a:extLst>
          </p:cNvPr>
          <p:cNvSpPr>
            <a:spLocks noGrp="1"/>
          </p:cNvSpPr>
          <p:nvPr>
            <p:ph type="body" sz="quarter" idx="13"/>
          </p:nvPr>
        </p:nvSpPr>
        <p:spPr>
          <a:xfrm>
            <a:off x="1457325" y="1395413"/>
            <a:ext cx="7454900" cy="771525"/>
          </a:xfrm>
        </p:spPr>
        <p:txBody>
          <a:bodyPr/>
          <a:lstStyle/>
          <a:p>
            <a:r>
              <a:rPr lang="da-DK" sz="3200" b="1" dirty="0">
                <a:solidFill>
                  <a:schemeClr val="tx1"/>
                </a:solidFill>
                <a:latin typeface="Arial" panose="020B0604020202020204" pitchFamily="34" charset="0"/>
                <a:cs typeface="Arial" panose="020B0604020202020204" pitchFamily="34" charset="0"/>
              </a:rPr>
              <a:t>Planned Webinar Topics</a:t>
            </a:r>
            <a:endParaRPr lang="da-DK" sz="3600" b="1" dirty="0">
              <a:solidFill>
                <a:schemeClr val="tx1"/>
              </a:solidFill>
              <a:latin typeface="Arial" panose="020B0604020202020204" pitchFamily="34" charset="0"/>
              <a:cs typeface="Arial" panose="020B0604020202020204" pitchFamily="34" charset="0"/>
            </a:endParaRPr>
          </a:p>
        </p:txBody>
      </p:sp>
      <p:sp>
        <p:nvSpPr>
          <p:cNvPr id="14" name="Content Placeholder 5">
            <a:extLst>
              <a:ext uri="{FF2B5EF4-FFF2-40B4-BE49-F238E27FC236}">
                <a16:creationId xmlns:a16="http://schemas.microsoft.com/office/drawing/2014/main" id="{8F7793DA-FE73-8843-84F6-AAB1B4FD42F6}"/>
              </a:ext>
            </a:extLst>
          </p:cNvPr>
          <p:cNvSpPr>
            <a:spLocks noGrp="1"/>
          </p:cNvSpPr>
          <p:nvPr>
            <p:ph sz="quarter" idx="14"/>
          </p:nvPr>
        </p:nvSpPr>
        <p:spPr>
          <a:xfrm>
            <a:off x="685800" y="2309813"/>
            <a:ext cx="4343400" cy="4572000"/>
          </a:xfrm>
          <a:noFill/>
        </p:spPr>
        <p:txBody>
          <a:bodyPr anchor="ctr">
            <a:normAutofit/>
          </a:bodyPr>
          <a:lstStyle/>
          <a:p>
            <a:pPr marL="285750" indent="-285750" fontAlgn="ctr">
              <a:lnSpc>
                <a:spcPct val="100000"/>
              </a:lnSpc>
              <a:spcBef>
                <a:spcPts val="0"/>
              </a:spcBef>
              <a:buFont typeface="Arial" panose="020B0604020202020204" pitchFamily="34" charset="0"/>
              <a:buChar char="•"/>
            </a:pPr>
            <a:r>
              <a:rPr lang="en-US" sz="2400" b="0" dirty="0">
                <a:solidFill>
                  <a:srgbClr val="000000"/>
                </a:solidFill>
                <a:latin typeface="Arial"/>
                <a:cs typeface="Arial"/>
              </a:rPr>
              <a:t>The Science of Safety and Quality</a:t>
            </a:r>
          </a:p>
          <a:p>
            <a:pPr marL="285750" indent="-285750">
              <a:lnSpc>
                <a:spcPct val="100000"/>
              </a:lnSpc>
              <a:spcBef>
                <a:spcPts val="0"/>
              </a:spcBef>
              <a:buFont typeface="Arial" panose="020B0604020202020204" pitchFamily="34" charset="0"/>
              <a:buChar char="•"/>
            </a:pPr>
            <a:r>
              <a:rPr lang="en-US" sz="2400" b="0" dirty="0">
                <a:solidFill>
                  <a:srgbClr val="000000"/>
                </a:solidFill>
                <a:latin typeface="Arial"/>
                <a:cs typeface="Arial"/>
              </a:rPr>
              <a:t>Importance</a:t>
            </a:r>
            <a:r>
              <a:rPr lang="en-US" sz="2400" b="0" i="0" u="none" strike="noStrike" kern="1200" dirty="0">
                <a:solidFill>
                  <a:srgbClr val="000000"/>
                </a:solidFill>
                <a:effectLst/>
                <a:latin typeface="Arial"/>
                <a:cs typeface="Arial"/>
              </a:rPr>
              <a:t> of “Closing the Loop”</a:t>
            </a:r>
            <a:endParaRPr lang="en-US" sz="2400" b="0" i="0" u="none" strike="noStrike" dirty="0">
              <a:effectLst/>
              <a:latin typeface="Arial"/>
              <a:cs typeface="Arial"/>
            </a:endParaRPr>
          </a:p>
          <a:p>
            <a:pPr marL="285750" indent="-285750" algn="l" rtl="0" eaLnBrk="1" fontAlgn="ctr" latinLnBrk="0" hangingPunct="1">
              <a:lnSpc>
                <a:spcPct val="100000"/>
              </a:lnSpc>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Arial" panose="020B0604020202020204" pitchFamily="34" charset="0"/>
                <a:cs typeface="Arial" panose="020B0604020202020204" pitchFamily="34" charset="0"/>
              </a:rPr>
              <a:t>Using and Learning From Your Own Data</a:t>
            </a:r>
          </a:p>
          <a:p>
            <a:pPr marL="285750" indent="-285750" fontAlgn="ctr">
              <a:lnSpc>
                <a:spcPct val="100000"/>
              </a:lnSpc>
              <a:spcBef>
                <a:spcPts val="0"/>
              </a:spcBef>
              <a:buFont typeface="Arial" panose="020B0604020202020204" pitchFamily="34" charset="0"/>
              <a:buChar char="•"/>
            </a:pPr>
            <a:r>
              <a:rPr lang="en-US" sz="2400" b="0" i="0" u="none" strike="noStrike" kern="1200" dirty="0">
                <a:solidFill>
                  <a:srgbClr val="000000"/>
                </a:solidFill>
                <a:effectLst/>
                <a:latin typeface="Arial"/>
                <a:cs typeface="Arial"/>
              </a:rPr>
              <a:t>Learning From a Defect, Communication, and Implementation Strategies</a:t>
            </a:r>
          </a:p>
          <a:p>
            <a:pPr marL="285750" indent="-285750" fontAlgn="ctr">
              <a:lnSpc>
                <a:spcPct val="100000"/>
              </a:lnSpc>
              <a:spcBef>
                <a:spcPts val="0"/>
              </a:spcBef>
              <a:buFont typeface="Arial" panose="020B0604020202020204" pitchFamily="34" charset="0"/>
              <a:buChar char="•"/>
            </a:pPr>
            <a:r>
              <a:rPr lang="en-US" sz="2400" b="0" dirty="0">
                <a:solidFill>
                  <a:srgbClr val="000000"/>
                </a:solidFill>
                <a:latin typeface="Arial"/>
                <a:cs typeface="Arial"/>
              </a:rPr>
              <a:t>Coordination</a:t>
            </a:r>
            <a:r>
              <a:rPr lang="en-US" sz="2400" b="0" i="0" u="none" strike="noStrike" kern="1200" dirty="0">
                <a:solidFill>
                  <a:srgbClr val="000000"/>
                </a:solidFill>
                <a:effectLst/>
                <a:latin typeface="Arial"/>
                <a:cs typeface="Arial"/>
              </a:rPr>
              <a:t> and Navigation Through the Diagnostic Process</a:t>
            </a:r>
          </a:p>
        </p:txBody>
      </p:sp>
      <p:sp>
        <p:nvSpPr>
          <p:cNvPr id="15" name="Content Placeholder 3">
            <a:extLst>
              <a:ext uri="{FF2B5EF4-FFF2-40B4-BE49-F238E27FC236}">
                <a16:creationId xmlns:a16="http://schemas.microsoft.com/office/drawing/2014/main" id="{95CB2047-A546-1C14-55A6-D1331E4ED11E}"/>
              </a:ext>
            </a:extLst>
          </p:cNvPr>
          <p:cNvSpPr>
            <a:spLocks noGrp="1"/>
          </p:cNvSpPr>
          <p:nvPr>
            <p:ph sz="quarter" idx="15"/>
          </p:nvPr>
        </p:nvSpPr>
        <p:spPr>
          <a:xfrm>
            <a:off x="5017770" y="2309813"/>
            <a:ext cx="4343400" cy="4572000"/>
          </a:xfrm>
          <a:noFill/>
        </p:spPr>
        <p:txBody>
          <a:bodyPr anchor="ctr">
            <a:normAutofit/>
          </a:bodyPr>
          <a:lstStyle/>
          <a:p>
            <a:pPr marL="285750" indent="-285750" fontAlgn="ctr">
              <a:lnSpc>
                <a:spcPct val="100000"/>
              </a:lnSpc>
              <a:spcBef>
                <a:spcPts val="0"/>
              </a:spcBef>
              <a:buFont typeface="Arial" panose="020B0604020202020204" pitchFamily="34" charset="0"/>
              <a:buChar char="•"/>
            </a:pPr>
            <a:r>
              <a:rPr lang="en-US" sz="2400" b="0" dirty="0">
                <a:solidFill>
                  <a:srgbClr val="000000"/>
                </a:solidFill>
                <a:latin typeface="Arial"/>
                <a:cs typeface="Arial"/>
              </a:rPr>
              <a:t>Best Practices for Telediagnosis</a:t>
            </a:r>
          </a:p>
          <a:p>
            <a:pPr marL="285750" indent="-285750" fontAlgn="ctr">
              <a:lnSpc>
                <a:spcPct val="100000"/>
              </a:lnSpc>
              <a:spcBef>
                <a:spcPts val="0"/>
              </a:spcBef>
              <a:buFont typeface="Arial" panose="020B0604020202020204" pitchFamily="34" charset="0"/>
              <a:buChar char="•"/>
            </a:pPr>
            <a:r>
              <a:rPr lang="en-US" sz="2400" b="0" i="0" u="none" strike="noStrike" kern="1200" dirty="0">
                <a:solidFill>
                  <a:srgbClr val="000000"/>
                </a:solidFill>
                <a:effectLst/>
                <a:latin typeface="Arial" panose="020B0604020202020204" pitchFamily="34" charset="0"/>
                <a:cs typeface="Arial" panose="020B0604020202020204" pitchFamily="34" charset="0"/>
              </a:rPr>
              <a:t>Closing the Loop on Screening and Diagnostic Test Results</a:t>
            </a:r>
            <a:endParaRPr lang="en-US" sz="2400" b="0" i="0" u="none" strike="noStrike" dirty="0">
              <a:effectLst/>
              <a:latin typeface="Arial" panose="020B0604020202020204" pitchFamily="34" charset="0"/>
            </a:endParaRPr>
          </a:p>
          <a:p>
            <a:pPr marL="285750" indent="-285750" algn="l" rtl="0" eaLnBrk="1" fontAlgn="ctr" latinLnBrk="0" hangingPunct="1">
              <a:lnSpc>
                <a:spcPct val="100000"/>
              </a:lnSpc>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Arial" panose="020B0604020202020204" pitchFamily="34" charset="0"/>
                <a:cs typeface="Arial" panose="020B0604020202020204" pitchFamily="34" charset="0"/>
              </a:rPr>
              <a:t>Closing the Loop on Incidental Findings</a:t>
            </a:r>
          </a:p>
          <a:p>
            <a:pPr marL="285750" indent="-285750" fontAlgn="ctr">
              <a:lnSpc>
                <a:spcPct val="100000"/>
              </a:lnSpc>
              <a:spcBef>
                <a:spcPts val="0"/>
              </a:spcBef>
              <a:buFont typeface="Arial" panose="020B0604020202020204" pitchFamily="34" charset="0"/>
              <a:buChar char="•"/>
            </a:pPr>
            <a:r>
              <a:rPr lang="en-US" sz="2400" b="0" i="0" u="none" strike="noStrike" kern="1200" dirty="0">
                <a:solidFill>
                  <a:srgbClr val="000000"/>
                </a:solidFill>
                <a:effectLst/>
                <a:latin typeface="Arial" panose="020B0604020202020204" pitchFamily="34" charset="0"/>
                <a:cs typeface="Arial" panose="020B0604020202020204" pitchFamily="34" charset="0"/>
              </a:rPr>
              <a:t>Closing the Loop on Referrals and Consultations</a:t>
            </a:r>
          </a:p>
          <a:p>
            <a:pPr marL="285750" indent="-285750" fontAlgn="ctr">
              <a:lnSpc>
                <a:spcPct val="100000"/>
              </a:lnSpc>
              <a:spcBef>
                <a:spcPts val="0"/>
              </a:spcBef>
              <a:buFont typeface="Arial" panose="020B0604020202020204" pitchFamily="34" charset="0"/>
              <a:buChar char="•"/>
            </a:pPr>
            <a:r>
              <a:rPr lang="en-US" sz="2400" b="0" i="0" u="none" strike="noStrike" kern="1200" dirty="0">
                <a:solidFill>
                  <a:srgbClr val="000000"/>
                </a:solidFill>
                <a:effectLst/>
                <a:latin typeface="Arial" panose="020B0604020202020204" pitchFamily="34" charset="0"/>
                <a:cs typeface="Arial" panose="020B0604020202020204" pitchFamily="34" charset="0"/>
              </a:rPr>
              <a:t>Safety Netting for Ambiguous Presentations</a:t>
            </a:r>
          </a:p>
          <a:p>
            <a:pPr marL="342900" indent="-342900" algn="l" rtl="0" eaLnBrk="1" fontAlgn="ctr" latinLnBrk="0" hangingPunct="1">
              <a:lnSpc>
                <a:spcPct val="100000"/>
              </a:lnSpc>
              <a:spcBef>
                <a:spcPts val="0"/>
              </a:spcBef>
              <a:spcAft>
                <a:spcPts val="0"/>
              </a:spcAft>
              <a:buFont typeface="Arial" panose="020B0604020202020204" pitchFamily="34" charset="0"/>
              <a:buChar char="•"/>
            </a:pPr>
            <a:r>
              <a:rPr lang="en-US" sz="2400" b="0" i="0" u="none" strike="noStrike" kern="1200" dirty="0">
                <a:solidFill>
                  <a:srgbClr val="000000"/>
                </a:solidFill>
                <a:effectLst/>
                <a:latin typeface="Arial"/>
                <a:cs typeface="Arial"/>
              </a:rPr>
              <a:t>Sustainability</a:t>
            </a:r>
            <a:endParaRPr lang="en-US" sz="2400" b="0" i="0" u="none" strike="noStrike" dirty="0">
              <a:effectLst/>
              <a:latin typeface="Arial"/>
              <a:cs typeface="Arial"/>
            </a:endParaRPr>
          </a:p>
        </p:txBody>
      </p:sp>
    </p:spTree>
    <p:extLst>
      <p:ext uri="{BB962C8B-B14F-4D97-AF65-F5344CB8AC3E}">
        <p14:creationId xmlns:p14="http://schemas.microsoft.com/office/powerpoint/2010/main" val="9607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12</a:t>
            </a:fld>
            <a:endParaRPr lang="en-US">
              <a:solidFill>
                <a:schemeClr val="tx1"/>
              </a:solidFill>
            </a:endParaRPr>
          </a:p>
        </p:txBody>
      </p:sp>
      <p:pic>
        <p:nvPicPr>
          <p:cNvPr id="14" name="Picture 13">
            <a:extLst>
              <a:ext uri="{FF2B5EF4-FFF2-40B4-BE49-F238E27FC236}">
                <a16:creationId xmlns:a16="http://schemas.microsoft.com/office/drawing/2014/main" id="{7AB62ACF-68B7-A551-A66E-6FF9301CAE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182" y="2250727"/>
            <a:ext cx="8718036" cy="1432684"/>
          </a:xfrm>
          <a:prstGeom prst="rect">
            <a:avLst/>
          </a:prstGeom>
        </p:spPr>
      </p:pic>
      <p:sp>
        <p:nvSpPr>
          <p:cNvPr id="15" name="Title 1">
            <a:extLst>
              <a:ext uri="{FF2B5EF4-FFF2-40B4-BE49-F238E27FC236}">
                <a16:creationId xmlns:a16="http://schemas.microsoft.com/office/drawing/2014/main" id="{2E1419E4-A4B8-6E6E-DF5F-97984A30606F}"/>
              </a:ext>
            </a:extLst>
          </p:cNvPr>
          <p:cNvSpPr>
            <a:spLocks noGrp="1"/>
          </p:cNvSpPr>
          <p:nvPr>
            <p:ph type="title"/>
          </p:nvPr>
        </p:nvSpPr>
        <p:spPr>
          <a:xfrm>
            <a:off x="685800" y="1"/>
            <a:ext cx="8675370" cy="990599"/>
          </a:xfrm>
        </p:spPr>
        <p:txBody>
          <a:bodyPr>
            <a:normAutofit/>
          </a:bodyPr>
          <a:lstStyle/>
          <a:p>
            <a:r>
              <a:rPr lang="en-US" sz="3200">
                <a:latin typeface="Arial" panose="020B0604020202020204" pitchFamily="34" charset="0"/>
                <a:cs typeface="Arial" panose="020B0604020202020204" pitchFamily="34" charset="0"/>
              </a:rPr>
              <a:t>AHRQ Safety Program Timeline</a:t>
            </a:r>
          </a:p>
        </p:txBody>
      </p:sp>
      <p:sp>
        <p:nvSpPr>
          <p:cNvPr id="17" name="Text Placeholder 3">
            <a:extLst>
              <a:ext uri="{FF2B5EF4-FFF2-40B4-BE49-F238E27FC236}">
                <a16:creationId xmlns:a16="http://schemas.microsoft.com/office/drawing/2014/main" id="{716BE183-E3E4-3CC8-13D9-57F2846FDE6B}"/>
              </a:ext>
            </a:extLst>
          </p:cNvPr>
          <p:cNvSpPr>
            <a:spLocks noGrp="1"/>
          </p:cNvSpPr>
          <p:nvPr>
            <p:ph type="body" sz="quarter" idx="13"/>
          </p:nvPr>
        </p:nvSpPr>
        <p:spPr>
          <a:xfrm>
            <a:off x="1457325" y="1395413"/>
            <a:ext cx="7454900" cy="771525"/>
          </a:xfrm>
        </p:spPr>
        <p:txBody>
          <a:bodyPr/>
          <a:lstStyle/>
          <a:p>
            <a:r>
              <a:rPr kumimoji="0" lang="da-DK"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Participation Timeline</a:t>
            </a:r>
          </a:p>
        </p:txBody>
      </p:sp>
      <p:sp>
        <p:nvSpPr>
          <p:cNvPr id="18" name="Content Placeholder 2">
            <a:extLst>
              <a:ext uri="{FF2B5EF4-FFF2-40B4-BE49-F238E27FC236}">
                <a16:creationId xmlns:a16="http://schemas.microsoft.com/office/drawing/2014/main" id="{0C8A4212-F627-1BCD-984F-9EB0B3FC5731}"/>
              </a:ext>
            </a:extLst>
          </p:cNvPr>
          <p:cNvSpPr>
            <a:spLocks noGrp="1"/>
          </p:cNvSpPr>
          <p:nvPr>
            <p:ph sz="quarter" idx="14"/>
          </p:nvPr>
        </p:nvSpPr>
        <p:spPr>
          <a:xfrm>
            <a:off x="685800" y="2756079"/>
            <a:ext cx="3899079" cy="670986"/>
          </a:xfrm>
        </p:spPr>
        <p:txBody>
          <a:bodyPr>
            <a:normAutofit/>
          </a:bodyPr>
          <a:lstStyle/>
          <a:p>
            <a:pPr algn="ctr" defTabSz="914400">
              <a:spcBef>
                <a:spcPts val="0"/>
              </a:spcBef>
              <a:spcAft>
                <a:spcPts val="5400"/>
              </a:spcAft>
              <a:defRPr/>
            </a:pPr>
            <a:r>
              <a:rPr lang="en-US" sz="2000" dirty="0">
                <a:solidFill>
                  <a:prstClr val="black"/>
                </a:solidFill>
                <a:latin typeface="Arial" panose="020B0604020202020204" pitchFamily="34" charset="0"/>
                <a:cs typeface="Arial" panose="020B0604020202020204" pitchFamily="34" charset="0"/>
              </a:rPr>
              <a:t>Onboarding</a:t>
            </a:r>
            <a:r>
              <a:rPr lang="en-US" sz="2000" baseline="0" dirty="0">
                <a:solidFill>
                  <a:prstClr val="black"/>
                </a:solidFill>
                <a:latin typeface="Arial" panose="020B0604020202020204" pitchFamily="34" charset="0"/>
                <a:cs typeface="Arial" panose="020B0604020202020204" pitchFamily="34" charset="0"/>
              </a:rPr>
              <a:t> </a:t>
            </a:r>
            <a:r>
              <a:rPr lang="en-US" baseline="0" dirty="0">
                <a:solidFill>
                  <a:prstClr val="black"/>
                </a:solidFill>
              </a:rPr>
              <a:t>Fall 2023</a:t>
            </a:r>
            <a:endParaRPr lang="en-US" sz="2000" dirty="0">
              <a:solidFill>
                <a:prstClr val="black"/>
              </a:solidFill>
            </a:endParaRPr>
          </a:p>
        </p:txBody>
      </p:sp>
      <p:sp>
        <p:nvSpPr>
          <p:cNvPr id="20" name="Content Placeholder 4">
            <a:extLst>
              <a:ext uri="{FF2B5EF4-FFF2-40B4-BE49-F238E27FC236}">
                <a16:creationId xmlns:a16="http://schemas.microsoft.com/office/drawing/2014/main" id="{13A9D617-F28A-6A94-C64B-BEDA04AB389C}"/>
              </a:ext>
            </a:extLst>
          </p:cNvPr>
          <p:cNvSpPr>
            <a:spLocks noGrp="1"/>
          </p:cNvSpPr>
          <p:nvPr>
            <p:ph sz="quarter" idx="15"/>
          </p:nvPr>
        </p:nvSpPr>
        <p:spPr>
          <a:xfrm>
            <a:off x="5473521" y="2369727"/>
            <a:ext cx="3887650" cy="1313684"/>
          </a:xfrm>
        </p:spPr>
        <p:txBody>
          <a:bodyPr>
            <a:normAutofit/>
          </a:bodyPr>
          <a:lstStyle/>
          <a:p>
            <a:pPr marL="0" indent="0" algn="ctr" defTabSz="914400">
              <a:lnSpc>
                <a:spcPct val="150000"/>
              </a:lnSpc>
              <a:spcBef>
                <a:spcPts val="0"/>
              </a:spcBef>
              <a:buNone/>
            </a:pPr>
            <a:r>
              <a:rPr lang="en-US" b="1" dirty="0">
                <a:solidFill>
                  <a:prstClr val="black"/>
                </a:solidFill>
                <a:latin typeface="Arial" panose="020B0604020202020204" pitchFamily="34" charset="0"/>
                <a:cs typeface="Arial" panose="020B0604020202020204" pitchFamily="34" charset="0"/>
              </a:rPr>
              <a:t>Program Implementation</a:t>
            </a:r>
          </a:p>
          <a:p>
            <a:pPr marL="0" indent="0" algn="ctr" defTabSz="914400">
              <a:lnSpc>
                <a:spcPct val="150000"/>
              </a:lnSpc>
              <a:spcBef>
                <a:spcPts val="0"/>
              </a:spcBef>
              <a:buNone/>
            </a:pPr>
            <a:r>
              <a:rPr lang="en-US" b="1" dirty="0">
                <a:solidFill>
                  <a:prstClr val="black"/>
                </a:solidFill>
                <a:latin typeface="Arial" panose="020B0604020202020204" pitchFamily="34" charset="0"/>
                <a:cs typeface="Arial" panose="020B0604020202020204" pitchFamily="34" charset="0"/>
              </a:rPr>
              <a:t>Fall 2023 – Fall 2024</a:t>
            </a:r>
          </a:p>
        </p:txBody>
      </p:sp>
      <p:sp>
        <p:nvSpPr>
          <p:cNvPr id="3" name="TextBox 2">
            <a:extLst>
              <a:ext uri="{FF2B5EF4-FFF2-40B4-BE49-F238E27FC236}">
                <a16:creationId xmlns:a16="http://schemas.microsoft.com/office/drawing/2014/main" id="{08D6B4B4-0489-5ADD-3E0D-5A714094052C}"/>
              </a:ext>
            </a:extLst>
          </p:cNvPr>
          <p:cNvSpPr txBox="1"/>
          <p:nvPr/>
        </p:nvSpPr>
        <p:spPr>
          <a:xfrm>
            <a:off x="838201" y="3886200"/>
            <a:ext cx="3746678" cy="2046714"/>
          </a:xfrm>
          <a:prstGeom prst="rect">
            <a:avLst/>
          </a:prstGeom>
          <a:noFill/>
        </p:spPr>
        <p:txBody>
          <a:bodyPr wrap="square">
            <a:spAutoFit/>
          </a:bodyPr>
          <a:lstStyle/>
          <a:p>
            <a:pPr marL="274320" lvl="2" indent="-182880" defTabSz="914400">
              <a:lnSpc>
                <a:spcPct val="10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Assemble a Diagnostic Process Team within your practice</a:t>
            </a:r>
          </a:p>
          <a:p>
            <a:pPr marL="274320" lvl="2" indent="-182880" defTabSz="914400">
              <a:lnSpc>
                <a:spcPct val="10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Ensure members of your team have access to the Safety Program website</a:t>
            </a:r>
          </a:p>
          <a:p>
            <a:pPr marL="274320" lvl="2" indent="-182880" defTabSz="914400">
              <a:lnSpc>
                <a:spcPct val="10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Meet your Implementation Adviser</a:t>
            </a:r>
          </a:p>
          <a:p>
            <a:pPr marL="274320" lvl="2" indent="-182880" defTabSz="914400">
              <a:lnSpc>
                <a:spcPct val="10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Attend the orientation webinar</a:t>
            </a:r>
          </a:p>
        </p:txBody>
      </p:sp>
      <p:sp>
        <p:nvSpPr>
          <p:cNvPr id="5" name="TextBox 4">
            <a:extLst>
              <a:ext uri="{FF2B5EF4-FFF2-40B4-BE49-F238E27FC236}">
                <a16:creationId xmlns:a16="http://schemas.microsoft.com/office/drawing/2014/main" id="{1172FACB-55F4-6D50-1DAC-2CDF48AD6E5D}"/>
              </a:ext>
            </a:extLst>
          </p:cNvPr>
          <p:cNvSpPr txBox="1"/>
          <p:nvPr/>
        </p:nvSpPr>
        <p:spPr>
          <a:xfrm>
            <a:off x="5461000" y="3886200"/>
            <a:ext cx="4028818" cy="3327578"/>
          </a:xfrm>
          <a:prstGeom prst="rect">
            <a:avLst/>
          </a:prstGeom>
          <a:noFill/>
        </p:spPr>
        <p:txBody>
          <a:bodyPr wrap="square">
            <a:spAutoFit/>
          </a:bodyPr>
          <a:lstStyle/>
          <a:p>
            <a:pPr marL="274320" lvl="2" indent="-182880" defTabSz="914400">
              <a:lnSpc>
                <a:spcPct val="12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Participate in educational programs, including short monthly educational webinars</a:t>
            </a:r>
          </a:p>
          <a:p>
            <a:pPr marL="274320" lvl="2" indent="-182880" defTabSz="914400">
              <a:lnSpc>
                <a:spcPct val="12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Meet regularly as a team and implement evidence-based interventions</a:t>
            </a:r>
          </a:p>
          <a:p>
            <a:pPr marL="274320" lvl="2" indent="-182880" defTabSz="914400">
              <a:lnSpc>
                <a:spcPct val="12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Attend Learning Collaborative forums</a:t>
            </a:r>
          </a:p>
          <a:p>
            <a:pPr marL="274320" lvl="2" indent="-182880" defTabSz="914400">
              <a:lnSpc>
                <a:spcPct val="12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Complete data collection forms</a:t>
            </a:r>
          </a:p>
          <a:p>
            <a:pPr marL="274320" lvl="2" indent="-182880" defTabSz="914400">
              <a:lnSpc>
                <a:spcPct val="120000"/>
              </a:lnSpc>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Participate in monthly calls with Implementation Advisers</a:t>
            </a:r>
          </a:p>
        </p:txBody>
      </p:sp>
    </p:spTree>
    <p:extLst>
      <p:ext uri="{BB962C8B-B14F-4D97-AF65-F5344CB8AC3E}">
        <p14:creationId xmlns:p14="http://schemas.microsoft.com/office/powerpoint/2010/main" val="135933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Data Collection From Participating Practices</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13</a:t>
            </a:fld>
            <a:endParaRPr lang="en-US">
              <a:solidFill>
                <a:schemeClr val="tx1"/>
              </a:solidFill>
            </a:endParaRPr>
          </a:p>
        </p:txBody>
      </p:sp>
      <p:graphicFrame>
        <p:nvGraphicFramePr>
          <p:cNvPr id="5" name="Table Placeholder 6" descr="This is a table with the data collection tools that participating practices will be asked to complete, with information on who will complete the data collection tool, and how often and when in the program the tool will be completed. ">
            <a:extLst>
              <a:ext uri="{FF2B5EF4-FFF2-40B4-BE49-F238E27FC236}">
                <a16:creationId xmlns:a16="http://schemas.microsoft.com/office/drawing/2014/main" id="{3D2FB25C-48FE-6F34-C523-C0144B5D0811}"/>
              </a:ext>
            </a:extLst>
          </p:cNvPr>
          <p:cNvGraphicFramePr>
            <a:graphicFrameLocks noGrp="1"/>
          </p:cNvGraphicFramePr>
          <p:nvPr>
            <p:ph type="tbl" sz="quarter" idx="13"/>
            <p:extLst>
              <p:ext uri="{D42A27DB-BD31-4B8C-83A1-F6EECF244321}">
                <p14:modId xmlns:p14="http://schemas.microsoft.com/office/powerpoint/2010/main" val="566007049"/>
              </p:ext>
            </p:extLst>
          </p:nvPr>
        </p:nvGraphicFramePr>
        <p:xfrm>
          <a:off x="685482" y="3637654"/>
          <a:ext cx="8675688" cy="3349752"/>
        </p:xfrm>
        <a:graphic>
          <a:graphicData uri="http://schemas.openxmlformats.org/drawingml/2006/table">
            <a:tbl>
              <a:tblPr firstRow="1" bandRow="1">
                <a:tableStyleId>{5C22544A-7EE6-4342-B048-85BDC9FD1C3A}</a:tableStyleId>
              </a:tblPr>
              <a:tblGrid>
                <a:gridCol w="4074885">
                  <a:extLst>
                    <a:ext uri="{9D8B030D-6E8A-4147-A177-3AD203B41FA5}">
                      <a16:colId xmlns:a16="http://schemas.microsoft.com/office/drawing/2014/main" val="715950031"/>
                    </a:ext>
                  </a:extLst>
                </a:gridCol>
                <a:gridCol w="2743200">
                  <a:extLst>
                    <a:ext uri="{9D8B030D-6E8A-4147-A177-3AD203B41FA5}">
                      <a16:colId xmlns:a16="http://schemas.microsoft.com/office/drawing/2014/main" val="1708368391"/>
                    </a:ext>
                  </a:extLst>
                </a:gridCol>
                <a:gridCol w="1857603">
                  <a:extLst>
                    <a:ext uri="{9D8B030D-6E8A-4147-A177-3AD203B41FA5}">
                      <a16:colId xmlns:a16="http://schemas.microsoft.com/office/drawing/2014/main" val="1606019936"/>
                    </a:ext>
                  </a:extLst>
                </a:gridCol>
              </a:tblGrid>
              <a:tr h="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da-DK" sz="2000" b="1" dirty="0">
                          <a:latin typeface="Arial"/>
                          <a:cs typeface="Arial"/>
                        </a:rPr>
                        <a:t>Data Collection Tool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da-DK" sz="2000" b="1">
                          <a:latin typeface="Arial"/>
                          <a:cs typeface="Arial"/>
                        </a:rPr>
                        <a:t>To Be Completed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a:cs typeface="Arial"/>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extLst>
                  <a:ext uri="{0D108BD9-81ED-4DB2-BD59-A6C34878D82A}">
                    <a16:rowId xmlns:a16="http://schemas.microsoft.com/office/drawing/2014/main" val="2799531798"/>
                  </a:ext>
                </a:extLst>
              </a:tr>
              <a:tr h="466344">
                <a:tc>
                  <a:txBody>
                    <a:bodyPr/>
                    <a:lstStyle/>
                    <a:p>
                      <a:r>
                        <a:rPr lang="en-US" sz="1400" dirty="0">
                          <a:latin typeface="Arial"/>
                          <a:cs typeface="Arial"/>
                        </a:rPr>
                        <a:t>AHRQ Office Readiness Survey </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0" i="0" dirty="0">
                          <a:latin typeface="Arial"/>
                          <a:cs typeface="Arial"/>
                        </a:rPr>
                        <a:t>All Staff </a:t>
                      </a:r>
                      <a:endParaRPr lang="en-US" sz="1400" b="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Once (Baseline)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9273544"/>
                  </a:ext>
                </a:extLst>
              </a:tr>
              <a:tr h="466344">
                <a:tc>
                  <a:txBody>
                    <a:bodyPr/>
                    <a:lstStyle/>
                    <a:p>
                      <a:r>
                        <a:rPr lang="en-US" sz="1400">
                          <a:latin typeface="Arial"/>
                          <a:cs typeface="Arial"/>
                        </a:rPr>
                        <a:t>AHRQ Medical Office Survey on Patient Safety Culture </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dirty="0">
                          <a:latin typeface="Arial"/>
                          <a:cs typeface="Arial"/>
                        </a:rPr>
                        <a:t>All Staff </a:t>
                      </a:r>
                      <a:endParaRPr lang="en-US" sz="1400" b="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Twice (Baseline and endline)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670981"/>
                  </a:ext>
                </a:extLst>
              </a:tr>
              <a:tr h="466344">
                <a:tc>
                  <a:txBody>
                    <a:bodyPr/>
                    <a:lstStyle/>
                    <a:p>
                      <a:r>
                        <a:rPr lang="en-US" sz="1400" dirty="0">
                          <a:latin typeface="Arial"/>
                          <a:cs typeface="Arial"/>
                        </a:rPr>
                        <a:t>AHRQ Diagnostic Safety Supplement </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0" i="0" dirty="0">
                          <a:latin typeface="Arial"/>
                          <a:cs typeface="Arial"/>
                        </a:rPr>
                        <a:t>All Staff</a:t>
                      </a:r>
                      <a:endParaRPr lang="en-US" sz="1400" b="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Twice (Baseline and endline)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57345252"/>
                  </a:ext>
                </a:extLst>
              </a:tr>
              <a:tr h="466344">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Structural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Medical Director or Data Lead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Twice (Baseline and endline)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098132"/>
                  </a:ext>
                </a:extLst>
              </a:tr>
              <a:tr h="466344">
                <a:tc>
                  <a:txBody>
                    <a:bodyPr/>
                    <a:lstStyle/>
                    <a:p>
                      <a:pPr lvl="0">
                        <a:buNone/>
                      </a:pPr>
                      <a:r>
                        <a:rPr lang="en-US" sz="1400" dirty="0">
                          <a:latin typeface="Arial"/>
                          <a:cs typeface="Arial"/>
                        </a:rPr>
                        <a:t>Participant Experience Survey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Medical Director or Data Lead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Once (Endline)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37734097"/>
                  </a:ext>
                </a:extLst>
              </a:tr>
              <a:tr h="466344">
                <a:tc>
                  <a:txBody>
                    <a:bodyPr/>
                    <a:lstStyle/>
                    <a:p>
                      <a:r>
                        <a:rPr lang="en-US" sz="1400">
                          <a:latin typeface="Arial"/>
                          <a:cs typeface="Arial"/>
                        </a:rPr>
                        <a:t>Key Informant Interviews </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dirty="0">
                          <a:latin typeface="Arial"/>
                          <a:cs typeface="Arial"/>
                        </a:rPr>
                        <a:t>Subset of Practices</a:t>
                      </a:r>
                      <a:endParaRPr lang="en-US" sz="1400" b="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Once (Endline)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7230495"/>
                  </a:ext>
                </a:extLst>
              </a:tr>
            </a:tbl>
          </a:graphicData>
        </a:graphic>
      </p:graphicFrame>
      <p:graphicFrame>
        <p:nvGraphicFramePr>
          <p:cNvPr id="6" name="Table 5">
            <a:extLst>
              <a:ext uri="{FF2B5EF4-FFF2-40B4-BE49-F238E27FC236}">
                <a16:creationId xmlns:a16="http://schemas.microsoft.com/office/drawing/2014/main" id="{2E1D6283-00B6-5D5B-F443-253B5EDC0BF2}"/>
              </a:ext>
            </a:extLst>
          </p:cNvPr>
          <p:cNvGraphicFramePr>
            <a:graphicFrameLocks noGrp="1"/>
          </p:cNvGraphicFramePr>
          <p:nvPr>
            <p:extLst>
              <p:ext uri="{D42A27DB-BD31-4B8C-83A1-F6EECF244321}">
                <p14:modId xmlns:p14="http://schemas.microsoft.com/office/powerpoint/2010/main" val="1374288876"/>
              </p:ext>
            </p:extLst>
          </p:nvPr>
        </p:nvGraphicFramePr>
        <p:xfrm>
          <a:off x="696912" y="1726633"/>
          <a:ext cx="8675688" cy="984504"/>
        </p:xfrm>
        <a:graphic>
          <a:graphicData uri="http://schemas.openxmlformats.org/drawingml/2006/table">
            <a:tbl>
              <a:tblPr firstRow="1" bandRow="1">
                <a:tableStyleId>{5C22544A-7EE6-4342-B048-85BDC9FD1C3A}</a:tableStyleId>
              </a:tblPr>
              <a:tblGrid>
                <a:gridCol w="2891896">
                  <a:extLst>
                    <a:ext uri="{9D8B030D-6E8A-4147-A177-3AD203B41FA5}">
                      <a16:colId xmlns:a16="http://schemas.microsoft.com/office/drawing/2014/main" val="1032319810"/>
                    </a:ext>
                  </a:extLst>
                </a:gridCol>
                <a:gridCol w="2891896">
                  <a:extLst>
                    <a:ext uri="{9D8B030D-6E8A-4147-A177-3AD203B41FA5}">
                      <a16:colId xmlns:a16="http://schemas.microsoft.com/office/drawing/2014/main" val="1265622952"/>
                    </a:ext>
                  </a:extLst>
                </a:gridCol>
                <a:gridCol w="2891896">
                  <a:extLst>
                    <a:ext uri="{9D8B030D-6E8A-4147-A177-3AD203B41FA5}">
                      <a16:colId xmlns:a16="http://schemas.microsoft.com/office/drawing/2014/main" val="2594915624"/>
                    </a:ext>
                  </a:extLst>
                </a:gridCol>
              </a:tblGrid>
              <a:tr h="466344">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da-DK" sz="2000" b="1" dirty="0">
                          <a:latin typeface="Arial"/>
                          <a:cs typeface="Arial"/>
                        </a:rPr>
                        <a:t>Data Collection Tool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da-DK" sz="2000" b="1" dirty="0">
                          <a:latin typeface="Arial"/>
                          <a:cs typeface="Arial"/>
                        </a:rPr>
                        <a:t>To Be Completed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a:cs typeface="Arial"/>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7DA3"/>
                    </a:solidFill>
                  </a:tcPr>
                </a:tc>
                <a:extLst>
                  <a:ext uri="{0D108BD9-81ED-4DB2-BD59-A6C34878D82A}">
                    <a16:rowId xmlns:a16="http://schemas.microsoft.com/office/drawing/2014/main" val="1119436723"/>
                  </a:ext>
                </a:extLst>
              </a:tr>
              <a:tr h="466344">
                <a:tc>
                  <a:txBody>
                    <a:bodyPr/>
                    <a:lstStyle/>
                    <a:p>
                      <a:r>
                        <a:rPr lang="en-US" sz="1400" dirty="0">
                          <a:latin typeface="Arial"/>
                          <a:cs typeface="Arial"/>
                        </a:rPr>
                        <a:t>Clinical Data Collection Forms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b="0" i="0" dirty="0">
                          <a:latin typeface="Arial"/>
                          <a:cs typeface="Arial"/>
                        </a:rPr>
                        <a:t>Medical Director or Data Lead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400" dirty="0">
                          <a:latin typeface="Arial"/>
                          <a:cs typeface="Arial"/>
                        </a:rPr>
                        <a:t>3 forms completed each month, submitted on a quarterly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44882339"/>
                  </a:ext>
                </a:extLst>
              </a:tr>
            </a:tbl>
          </a:graphicData>
        </a:graphic>
      </p:graphicFrame>
      <p:sp>
        <p:nvSpPr>
          <p:cNvPr id="9" name="Title 1">
            <a:extLst>
              <a:ext uri="{FF2B5EF4-FFF2-40B4-BE49-F238E27FC236}">
                <a16:creationId xmlns:a16="http://schemas.microsoft.com/office/drawing/2014/main" id="{A0BE636A-F9D5-54EE-779B-078F2FC4AB41}"/>
              </a:ext>
            </a:extLst>
          </p:cNvPr>
          <p:cNvSpPr txBox="1">
            <a:spLocks/>
          </p:cNvSpPr>
          <p:nvPr/>
        </p:nvSpPr>
        <p:spPr>
          <a:xfrm>
            <a:off x="697230" y="2755400"/>
            <a:ext cx="8675370" cy="990599"/>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800" b="1" dirty="0"/>
              <a:t>Baseline/Endline Data Collection</a:t>
            </a:r>
          </a:p>
        </p:txBody>
      </p:sp>
      <p:sp>
        <p:nvSpPr>
          <p:cNvPr id="10" name="Title 1">
            <a:extLst>
              <a:ext uri="{FF2B5EF4-FFF2-40B4-BE49-F238E27FC236}">
                <a16:creationId xmlns:a16="http://schemas.microsoft.com/office/drawing/2014/main" id="{D2A7BDE7-9749-CA32-FEFD-80DA148BEB21}"/>
              </a:ext>
            </a:extLst>
          </p:cNvPr>
          <p:cNvSpPr txBox="1">
            <a:spLocks/>
          </p:cNvSpPr>
          <p:nvPr/>
        </p:nvSpPr>
        <p:spPr>
          <a:xfrm>
            <a:off x="697230" y="882255"/>
            <a:ext cx="8675370" cy="990599"/>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800" b="1" dirty="0"/>
              <a:t>Quarterly Data Collection</a:t>
            </a:r>
          </a:p>
        </p:txBody>
      </p:sp>
    </p:spTree>
    <p:extLst>
      <p:ext uri="{BB962C8B-B14F-4D97-AF65-F5344CB8AC3E}">
        <p14:creationId xmlns:p14="http://schemas.microsoft.com/office/powerpoint/2010/main" val="308576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200" dirty="0">
                <a:latin typeface="Arial"/>
                <a:ea typeface="+mj-lt"/>
                <a:cs typeface="Arial"/>
              </a:rPr>
              <a:t>Data Confidentiality</a:t>
            </a: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type="body" sz="quarter" idx="13"/>
          </p:nvPr>
        </p:nvSpPr>
        <p:spPr/>
        <p:txBody>
          <a:bodyPr vert="horz" lIns="91440" tIns="45720" rIns="91440" bIns="45720" rtlCol="0" anchor="t">
            <a:normAutofit fontScale="92500" lnSpcReduction="10000"/>
          </a:bodyPr>
          <a:lstStyle/>
          <a:p>
            <a:r>
              <a:rPr lang="en-US" sz="2400" dirty="0">
                <a:latin typeface="Arial"/>
                <a:cs typeface="Arial"/>
              </a:rPr>
              <a:t>All data collected for the program will be de-identified.  </a:t>
            </a:r>
          </a:p>
          <a:p>
            <a:r>
              <a:rPr lang="en-US" sz="2400" dirty="0">
                <a:latin typeface="Arial"/>
                <a:cs typeface="Arial"/>
              </a:rPr>
              <a:t>All data collected will not identify physicians or patients.</a:t>
            </a:r>
          </a:p>
          <a:p>
            <a:r>
              <a:rPr lang="en-US" sz="2400" dirty="0">
                <a:latin typeface="Arial"/>
                <a:cs typeface="Arial"/>
              </a:rPr>
              <a:t>Data submission occurs via a secure portal.</a:t>
            </a:r>
          </a:p>
          <a:p>
            <a:r>
              <a:rPr lang="en-US" sz="2400" dirty="0">
                <a:latin typeface="Arial"/>
                <a:cs typeface="Arial"/>
              </a:rPr>
              <a:t>All data are stored in a secure manner. </a:t>
            </a:r>
          </a:p>
          <a:p>
            <a:r>
              <a:rPr lang="en-US" sz="2400" dirty="0">
                <a:latin typeface="Arial"/>
                <a:cs typeface="Arial"/>
              </a:rPr>
              <a:t>NORC will not share the data.</a:t>
            </a:r>
          </a:p>
          <a:p>
            <a:r>
              <a:rPr kumimoji="0" lang="en-US"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program is considered quality improvement, not research. </a:t>
            </a:r>
          </a:p>
          <a:p>
            <a:r>
              <a:rPr kumimoji="0" lang="en-US" sz="2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Johns Hopkins Medicine IRB reviewed the project and determined it is Not Human Subjects Research. Individual sites are not expected to obtain local IRB review unless requested by their home institutions. </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2500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15</a:t>
            </a:fld>
            <a:endParaRPr lang="en-US">
              <a:solidFill>
                <a:schemeClr val="tx1"/>
              </a:solidFill>
            </a:endParaRPr>
          </a:p>
        </p:txBody>
      </p:sp>
      <p:sp>
        <p:nvSpPr>
          <p:cNvPr id="15" name="Title 1">
            <a:extLst>
              <a:ext uri="{FF2B5EF4-FFF2-40B4-BE49-F238E27FC236}">
                <a16:creationId xmlns:a16="http://schemas.microsoft.com/office/drawing/2014/main" id="{7CD3A59C-EA7D-7F69-1C4D-1589641E082A}"/>
              </a:ext>
            </a:extLst>
          </p:cNvPr>
          <p:cNvSpPr>
            <a:spLocks noGrp="1"/>
          </p:cNvSpPr>
          <p:nvPr>
            <p:ph type="title"/>
          </p:nvPr>
        </p:nvSpPr>
        <p:spPr>
          <a:xfrm>
            <a:off x="685800" y="1"/>
            <a:ext cx="8675370" cy="990599"/>
          </a:xfrm>
        </p:spPr>
        <p:txBody>
          <a:bodyPr>
            <a:normAutofit/>
          </a:bodyPr>
          <a:lstStyle/>
          <a:p>
            <a:r>
              <a:rPr lang="en-US" sz="3200">
                <a:latin typeface="Arial" panose="020B0604020202020204" pitchFamily="34" charset="0"/>
                <a:cs typeface="Arial" panose="020B0604020202020204" pitchFamily="34" charset="0"/>
              </a:rPr>
              <a:t>Anticipated Outcomes of Participation</a:t>
            </a:r>
          </a:p>
        </p:txBody>
      </p:sp>
      <p:sp>
        <p:nvSpPr>
          <p:cNvPr id="16" name="Content Placeholder 2">
            <a:extLst>
              <a:ext uri="{FF2B5EF4-FFF2-40B4-BE49-F238E27FC236}">
                <a16:creationId xmlns:a16="http://schemas.microsoft.com/office/drawing/2014/main" id="{C38484F5-C98F-080B-0718-99D40C757B6B}"/>
              </a:ext>
            </a:extLst>
          </p:cNvPr>
          <p:cNvSpPr>
            <a:spLocks noGrp="1"/>
          </p:cNvSpPr>
          <p:nvPr>
            <p:ph sz="quarter" idx="15"/>
          </p:nvPr>
        </p:nvSpPr>
        <p:spPr>
          <a:xfrm>
            <a:off x="685800" y="1600199"/>
            <a:ext cx="8675688" cy="2401785"/>
          </a:xfrm>
        </p:spPr>
        <p:txBody>
          <a:bodyPr vert="horz" lIns="91440" tIns="45720" rIns="91440" bIns="45720" numCol="2" rtlCol="0" anchor="t">
            <a:noAutofit/>
          </a:bodyPr>
          <a:lstStyle/>
          <a:p>
            <a:pPr marL="342900" indent="-342900">
              <a:lnSpc>
                <a:spcPct val="100000"/>
              </a:lnSpc>
              <a:spcBef>
                <a:spcPts val="0"/>
              </a:spcBef>
              <a:spcAft>
                <a:spcPts val="300"/>
              </a:spcAft>
              <a:buFont typeface="Symbol" panose="05050102010706020507" pitchFamily="18" charset="2"/>
              <a:buChar char=""/>
            </a:pPr>
            <a:r>
              <a:rPr lang="en-US" sz="2000" dirty="0">
                <a:effectLst/>
                <a:latin typeface="Arial"/>
                <a:ea typeface="Garamond" panose="02020404030301010803" pitchFamily="18" charset="0"/>
                <a:cs typeface="Arial"/>
              </a:rPr>
              <a:t>Reduce diagnostic errors and delays</a:t>
            </a: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r>
              <a:rPr lang="en-US" sz="2000" dirty="0">
                <a:effectLst/>
                <a:latin typeface="Arial"/>
                <a:ea typeface="Garamond" panose="02020404030301010803" pitchFamily="18" charset="0"/>
                <a:cs typeface="Arial"/>
              </a:rPr>
              <a:t>Improve the cancer diagnostic process and prevent patient harm</a:t>
            </a: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dirty="0">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r>
              <a:rPr lang="en-US" sz="2000" dirty="0">
                <a:effectLst/>
                <a:latin typeface="Arial"/>
                <a:ea typeface="Garamond" panose="02020404030301010803" pitchFamily="18" charset="0"/>
                <a:cs typeface="Arial"/>
              </a:rPr>
              <a:t>Enhance teamwork and </a:t>
            </a:r>
            <a:r>
              <a:rPr lang="en-US" dirty="0">
                <a:latin typeface="Arial"/>
                <a:ea typeface="Garamond" panose="02020404030301010803" pitchFamily="18" charset="0"/>
                <a:cs typeface="Arial"/>
              </a:rPr>
              <a:t>communication</a:t>
            </a:r>
          </a:p>
          <a:p>
            <a:pPr marL="342900" indent="-342900">
              <a:lnSpc>
                <a:spcPct val="100000"/>
              </a:lnSpc>
              <a:spcBef>
                <a:spcPts val="0"/>
              </a:spcBef>
              <a:spcAft>
                <a:spcPts val="300"/>
              </a:spcAft>
              <a:buFont typeface="Symbol" panose="05050102010706020507" pitchFamily="18" charset="2"/>
              <a:buChar char=""/>
            </a:pPr>
            <a:endParaRPr lang="en-US" dirty="0">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r>
              <a:rPr lang="en-US" dirty="0">
                <a:latin typeface="Arial"/>
                <a:ea typeface="Garamond" panose="02020404030301010803" pitchFamily="18" charset="0"/>
                <a:cs typeface="Arial"/>
              </a:rPr>
              <a:t>Learn best practices for closing the loop at critical points in the diagnostic process for cancer in the telemedicine environment</a:t>
            </a:r>
          </a:p>
          <a:p>
            <a:pPr marL="342900" indent="-342900">
              <a:lnSpc>
                <a:spcPct val="100000"/>
              </a:lnSpc>
              <a:spcBef>
                <a:spcPts val="0"/>
              </a:spcBef>
              <a:spcAft>
                <a:spcPts val="300"/>
              </a:spcAft>
              <a:buFont typeface="Symbol" panose="05050102010706020507" pitchFamily="18" charset="2"/>
              <a:buChar char=""/>
            </a:pPr>
            <a:endParaRPr lang="en-US" dirty="0">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dirty="0">
              <a:latin typeface="Arial"/>
              <a:ea typeface="Garamond" panose="02020404030301010803" pitchFamily="18" charset="0"/>
              <a:cs typeface="Arial"/>
            </a:endParaRPr>
          </a:p>
          <a:p>
            <a:pPr marL="342900" indent="-342900">
              <a:lnSpc>
                <a:spcPct val="100000"/>
              </a:lnSpc>
              <a:spcBef>
                <a:spcPts val="0"/>
              </a:spcBef>
              <a:spcAft>
                <a:spcPts val="300"/>
              </a:spcAft>
              <a:buFont typeface="Symbol" panose="05050102010706020507" pitchFamily="18" charset="2"/>
              <a:buChar char=""/>
            </a:pPr>
            <a:endParaRPr lang="en-US" sz="2000" dirty="0">
              <a:effectLst/>
              <a:latin typeface="Arial"/>
              <a:ea typeface="Garamond" panose="02020404030301010803" pitchFamily="18" charset="0"/>
              <a:cs typeface="Arial"/>
            </a:endParaRPr>
          </a:p>
        </p:txBody>
      </p:sp>
      <p:pic>
        <p:nvPicPr>
          <p:cNvPr id="17" name="Picture Placeholder 10" descr="An image of a clinician video-conferencing with a patient.">
            <a:extLst>
              <a:ext uri="{FF2B5EF4-FFF2-40B4-BE49-F238E27FC236}">
                <a16:creationId xmlns:a16="http://schemas.microsoft.com/office/drawing/2014/main" id="{95A54FB9-1BE2-4964-5B4F-927A90709628}"/>
              </a:ext>
            </a:extLst>
          </p:cNvPr>
          <p:cNvPicPr>
            <a:picLocks noGrp="1" noChangeAspect="1"/>
          </p:cNvPicPr>
          <p:nvPr>
            <p:ph type="pic" sz="quarter" idx="14"/>
          </p:nvPr>
        </p:nvPicPr>
        <p:blipFill rotWithShape="1">
          <a:blip r:embed="rId3"/>
          <a:srcRect l="11024" r="11024"/>
          <a:stretch/>
        </p:blipFill>
        <p:spPr>
          <a:xfrm>
            <a:off x="3307397" y="4146914"/>
            <a:ext cx="3432175" cy="2935287"/>
          </a:xfrm>
          <a:prstGeom prst="rect">
            <a:avLst/>
          </a:prstGeom>
        </p:spPr>
      </p:pic>
    </p:spTree>
    <p:extLst>
      <p:ext uri="{BB962C8B-B14F-4D97-AF65-F5344CB8AC3E}">
        <p14:creationId xmlns:p14="http://schemas.microsoft.com/office/powerpoint/2010/main" val="340705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183F85-D028-1C48-6D72-408D933985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407164"/>
            <a:ext cx="10058400" cy="4366905"/>
          </a:xfrm>
          <a:prstGeom prst="rect">
            <a:avLst/>
          </a:prstGeom>
        </p:spPr>
      </p:pic>
      <p:sp>
        <p:nvSpPr>
          <p:cNvPr id="9" name="Title 8">
            <a:extLst>
              <a:ext uri="{FF2B5EF4-FFF2-40B4-BE49-F238E27FC236}">
                <a16:creationId xmlns:a16="http://schemas.microsoft.com/office/drawing/2014/main" id="{76003A4F-A436-0FD9-E460-2F5AF64571D6}"/>
              </a:ext>
            </a:extLst>
          </p:cNvPr>
          <p:cNvSpPr>
            <a:spLocks noGrp="1"/>
          </p:cNvSpPr>
          <p:nvPr>
            <p:ph type="title"/>
          </p:nvPr>
        </p:nvSpPr>
        <p:spPr/>
        <p:txBody>
          <a:bodyPr/>
          <a:lstStyle/>
          <a:p>
            <a:r>
              <a:rPr lang="en-US" dirty="0">
                <a:solidFill>
                  <a:schemeClr val="bg1"/>
                </a:solidFill>
              </a:rPr>
              <a:t>Thank You</a:t>
            </a:r>
          </a:p>
        </p:txBody>
      </p:sp>
      <p:sp>
        <p:nvSpPr>
          <p:cNvPr id="7" name="Text Placeholder 6">
            <a:extLst>
              <a:ext uri="{FF2B5EF4-FFF2-40B4-BE49-F238E27FC236}">
                <a16:creationId xmlns:a16="http://schemas.microsoft.com/office/drawing/2014/main" id="{88302EB0-20F8-41EE-7E19-E8F3ECEBAEDA}"/>
              </a:ext>
            </a:extLst>
          </p:cNvPr>
          <p:cNvSpPr>
            <a:spLocks noGrp="1"/>
          </p:cNvSpPr>
          <p:nvPr>
            <p:ph type="body" sz="quarter" idx="15"/>
          </p:nvPr>
        </p:nvSpPr>
        <p:spPr>
          <a:xfrm>
            <a:off x="608188" y="3780004"/>
            <a:ext cx="4337685" cy="1209096"/>
          </a:xfrm>
        </p:spPr>
        <p:txBody>
          <a:bodyPr/>
          <a:lstStyle/>
          <a:p>
            <a:r>
              <a:rPr lang="en-US" sz="1800" i="1" dirty="0">
                <a:solidFill>
                  <a:prstClr val="white"/>
                </a:solidFill>
                <a:latin typeface="Arial" panose="020B0604020202020204" pitchFamily="34" charset="0"/>
                <a:cs typeface="Arial" panose="020B0604020202020204" pitchFamily="34" charset="0"/>
              </a:rPr>
              <a:t>We look forward to working with you on improving the delivery of high-quality care for all patients across the United States</a:t>
            </a:r>
          </a:p>
        </p:txBody>
      </p:sp>
      <p:sp>
        <p:nvSpPr>
          <p:cNvPr id="3" name="Text Placeholder 2">
            <a:extLst>
              <a:ext uri="{FF2B5EF4-FFF2-40B4-BE49-F238E27FC236}">
                <a16:creationId xmlns:a16="http://schemas.microsoft.com/office/drawing/2014/main" id="{A5E5CE9F-B014-D342-8865-A90476496424}"/>
              </a:ext>
            </a:extLst>
          </p:cNvPr>
          <p:cNvSpPr>
            <a:spLocks noGrp="1"/>
          </p:cNvSpPr>
          <p:nvPr>
            <p:ph type="body" sz="quarter" idx="14"/>
          </p:nvPr>
        </p:nvSpPr>
        <p:spPr>
          <a:xfrm>
            <a:off x="5387925" y="2235200"/>
            <a:ext cx="4234377" cy="3091543"/>
          </a:xfrm>
        </p:spPr>
        <p:txBody>
          <a:bodyPr>
            <a:normAutofit fontScale="55000" lnSpcReduction="20000"/>
          </a:bodyPr>
          <a:lstStyle/>
          <a:p>
            <a:pPr marL="0" indent="0" algn="ctr" defTabSz="914400">
              <a:spcAft>
                <a:spcPts val="1200"/>
              </a:spcAft>
              <a:buNone/>
            </a:pPr>
            <a:r>
              <a:rPr lang="en-US" sz="4400" b="1" dirty="0">
                <a:solidFill>
                  <a:schemeClr val="tx1"/>
                </a:solidFill>
                <a:latin typeface="Arial" panose="020B0604020202020204" pitchFamily="34" charset="0"/>
                <a:cs typeface="Arial" panose="020B0604020202020204" pitchFamily="34" charset="0"/>
              </a:rPr>
              <a:t>To learn more </a:t>
            </a:r>
            <a:br>
              <a:rPr lang="en-US" sz="44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and enroll, visit: </a:t>
            </a:r>
          </a:p>
          <a:p>
            <a:pPr marL="0" indent="0" algn="ctr" defTabSz="914400">
              <a:spcAft>
                <a:spcPts val="1200"/>
              </a:spcAft>
              <a:buNone/>
            </a:pPr>
            <a:r>
              <a:rPr lang="en-US" sz="3200" dirty="0">
                <a:solidFill>
                  <a:schemeClr val="tx1"/>
                </a:solidFill>
                <a:latin typeface="Arial" panose="020B0604020202020204" pitchFamily="34" charset="0"/>
                <a:cs typeface="Arial" panose="020B0604020202020204" pitchFamily="34" charset="0"/>
                <a:hlinkClick r:id="rId4"/>
              </a:rPr>
              <a:t>http://safetyprogram4telemedicine.org</a:t>
            </a:r>
            <a:r>
              <a:rPr lang="en-US" sz="3200" dirty="0">
                <a:solidFill>
                  <a:schemeClr val="tx1"/>
                </a:solidFill>
                <a:latin typeface="Arial" panose="020B0604020202020204" pitchFamily="34" charset="0"/>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a:p>
            <a:pPr marL="0" indent="0" algn="ctr" defTabSz="914400">
              <a:spcAft>
                <a:spcPts val="1200"/>
              </a:spcAft>
              <a:buNone/>
            </a:pPr>
            <a:r>
              <a:rPr lang="en-US" sz="3200" b="1" dirty="0">
                <a:solidFill>
                  <a:schemeClr val="tx1"/>
                </a:solidFill>
                <a:latin typeface="Arial" panose="020B0604020202020204" pitchFamily="34" charset="0"/>
                <a:cs typeface="Arial" panose="020B0604020202020204" pitchFamily="34" charset="0"/>
              </a:rPr>
              <a:t>Or email:</a:t>
            </a:r>
            <a:r>
              <a:rPr lang="en-US" sz="3200" dirty="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hlinkClick r:id="rId5"/>
              </a:rPr>
              <a:t>safetyprogram4telemedicine@norc.org</a:t>
            </a:r>
            <a:r>
              <a:rPr lang="en-US" sz="3200" dirty="0">
                <a:solidFill>
                  <a:schemeClr val="tx1"/>
                </a:solidFill>
                <a:latin typeface="Arial" panose="020B0604020202020204" pitchFamily="34" charset="0"/>
                <a:cs typeface="Arial" panose="020B0604020202020204" pitchFamily="34" charset="0"/>
              </a:rPr>
              <a:t> </a:t>
            </a:r>
          </a:p>
          <a:p>
            <a:pPr marL="0" indent="0" algn="ctr" defTabSz="914400">
              <a:lnSpc>
                <a:spcPct val="170000"/>
              </a:lnSpc>
              <a:spcAft>
                <a:spcPts val="1200"/>
              </a:spcAft>
              <a:buNone/>
            </a:pPr>
            <a:r>
              <a:rPr lang="en-US" sz="3200" i="1" dirty="0">
                <a:solidFill>
                  <a:schemeClr val="tx1"/>
                </a:solidFill>
                <a:latin typeface="Arial" panose="020B0604020202020204" pitchFamily="34" charset="0"/>
                <a:cs typeface="Arial" panose="020B0604020202020204" pitchFamily="34" charset="0"/>
              </a:rPr>
              <a:t>The deadline to enroll is</a:t>
            </a:r>
            <a:br>
              <a:rPr lang="en-US" sz="3200" i="1" dirty="0">
                <a:solidFill>
                  <a:schemeClr val="tx1"/>
                </a:solidFill>
                <a:latin typeface="Arial" panose="020B0604020202020204" pitchFamily="34" charset="0"/>
                <a:cs typeface="Arial" panose="020B0604020202020204" pitchFamily="34" charset="0"/>
              </a:rPr>
            </a:br>
            <a:r>
              <a:rPr lang="en-US" sz="3200" b="1" i="1" dirty="0">
                <a:solidFill>
                  <a:schemeClr val="tx1"/>
                </a:solidFill>
                <a:latin typeface="Arial" panose="020B0604020202020204" pitchFamily="34" charset="0"/>
                <a:cs typeface="Arial" panose="020B0604020202020204" pitchFamily="34" charset="0"/>
              </a:rPr>
              <a:t>August 28, 2023</a:t>
            </a:r>
          </a:p>
        </p:txBody>
      </p:sp>
      <p:sp>
        <p:nvSpPr>
          <p:cNvPr id="10" name="Text Placeholder 9">
            <a:extLst>
              <a:ext uri="{FF2B5EF4-FFF2-40B4-BE49-F238E27FC236}">
                <a16:creationId xmlns:a16="http://schemas.microsoft.com/office/drawing/2014/main" id="{169825B7-CF65-A8F8-C661-EA09334B8542}"/>
              </a:ext>
            </a:extLst>
          </p:cNvPr>
          <p:cNvSpPr>
            <a:spLocks noGrp="1"/>
          </p:cNvSpPr>
          <p:nvPr>
            <p:ph type="body" sz="quarter" idx="16"/>
          </p:nvPr>
        </p:nvSpPr>
        <p:spPr>
          <a:xfrm>
            <a:off x="691515" y="5774068"/>
            <a:ext cx="8681086" cy="1017835"/>
          </a:xfrm>
        </p:spPr>
        <p:txBody>
          <a:bodyPr>
            <a:normAutofit/>
          </a:bodyPr>
          <a:lstStyle/>
          <a:p>
            <a:r>
              <a:rPr lang="en-US" sz="1600" i="1">
                <a:solidFill>
                  <a:prstClr val="black"/>
                </a:solidFill>
                <a:latin typeface="Arial" panose="020B0604020202020204" pitchFamily="34" charset="0"/>
                <a:cs typeface="Arial" panose="020B0604020202020204" pitchFamily="34" charset="0"/>
              </a:rPr>
              <a:t>This program is funded and guided by the Agency for Healthcare Research and Quality and led by NORC at the University of Chicago, Baylor College of Medicine, and Johns Hopkins Armstrong Institute for Patient Safety and Quality.</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9992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20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type="body" sz="quarter" idx="13"/>
          </p:nvPr>
        </p:nvSpPr>
        <p:spPr/>
        <p:txBody>
          <a:bodyPr vert="horz" lIns="91440" tIns="45720" rIns="91440" bIns="45720" rtlCol="0" anchor="t">
            <a:noAutofit/>
          </a:bodyPr>
          <a:lstStyle/>
          <a:p>
            <a:pPr marL="457200" indent="-457200">
              <a:lnSpc>
                <a:spcPct val="120000"/>
              </a:lnSpc>
              <a:spcBef>
                <a:spcPts val="0"/>
              </a:spcBef>
              <a:spcAft>
                <a:spcPts val="300"/>
              </a:spcAft>
              <a:buFont typeface="+mj-lt"/>
              <a:buAutoNum type="arabicPeriod"/>
            </a:pPr>
            <a:r>
              <a:rPr lang="en-US" sz="1800" b="0" i="0" err="1">
                <a:effectLst/>
              </a:rPr>
              <a:t>Nehls</a:t>
            </a:r>
            <a:r>
              <a:rPr lang="en-US" sz="1800" b="0" i="0">
                <a:effectLst/>
              </a:rPr>
              <a:t> N, Yap TS, </a:t>
            </a:r>
            <a:r>
              <a:rPr lang="en-US" sz="1800" b="0" i="0" err="1">
                <a:effectLst/>
              </a:rPr>
              <a:t>Salant</a:t>
            </a:r>
            <a:r>
              <a:rPr lang="en-US" sz="1800" b="0" i="0">
                <a:effectLst/>
              </a:rPr>
              <a:t> T, et al. Systems engineering analysis of diagnostic referral closed-loop processes. </a:t>
            </a:r>
            <a:r>
              <a:rPr lang="en-US" sz="1800" b="0" i="1">
                <a:effectLst/>
              </a:rPr>
              <a:t>BMJ Open Qual</a:t>
            </a:r>
            <a:r>
              <a:rPr lang="en-US" sz="1800" b="0" i="0">
                <a:effectLst/>
              </a:rPr>
              <a:t>. 2021;10(4):e001603. doi:10.1136/bmjoq-2021-001603. </a:t>
            </a:r>
            <a:endParaRPr lang="en-US" sz="1800">
              <a:effectLst/>
            </a:endParaRPr>
          </a:p>
          <a:p>
            <a:pPr marL="457200" indent="-457200">
              <a:lnSpc>
                <a:spcPct val="120000"/>
              </a:lnSpc>
              <a:spcBef>
                <a:spcPts val="0"/>
              </a:spcBef>
              <a:spcAft>
                <a:spcPts val="300"/>
              </a:spcAft>
              <a:buFont typeface="+mj-lt"/>
              <a:buAutoNum type="arabicPeriod"/>
            </a:pPr>
            <a:r>
              <a:rPr lang="en-US" sz="1800" err="1">
                <a:effectLst/>
                <a:latin typeface="Arial" panose="020B0604020202020204" pitchFamily="34" charset="0"/>
                <a:cs typeface="Arial" panose="020B0604020202020204" pitchFamily="34" charset="0"/>
              </a:rPr>
              <a:t>Moriates</a:t>
            </a:r>
            <a:r>
              <a:rPr lang="en-US" sz="1800">
                <a:effectLst/>
                <a:latin typeface="Arial" panose="020B0604020202020204" pitchFamily="34" charset="0"/>
                <a:cs typeface="Arial" panose="020B0604020202020204" pitchFamily="34" charset="0"/>
              </a:rPr>
              <a:t> C. A Costly Colonoscopy Leads to a Delay in Diagnosis. </a:t>
            </a:r>
            <a:r>
              <a:rPr lang="en-US" sz="1800" err="1">
                <a:effectLst/>
                <a:latin typeface="Arial" panose="020B0604020202020204" pitchFamily="34" charset="0"/>
                <a:cs typeface="Arial" panose="020B0604020202020204" pitchFamily="34" charset="0"/>
              </a:rPr>
              <a:t>WebM&amp;M</a:t>
            </a:r>
            <a:r>
              <a:rPr lang="en-US" sz="1800">
                <a:effectLst/>
                <a:latin typeface="Arial" panose="020B0604020202020204" pitchFamily="34" charset="0"/>
                <a:cs typeface="Arial" panose="020B0604020202020204" pitchFamily="34" charset="0"/>
              </a:rPr>
              <a:t>: Case Studies. AHRQ </a:t>
            </a:r>
            <a:r>
              <a:rPr lang="en-US" sz="1800" err="1">
                <a:effectLst/>
                <a:latin typeface="Arial" panose="020B0604020202020204" pitchFamily="34" charset="0"/>
                <a:cs typeface="Arial" panose="020B0604020202020204" pitchFamily="34" charset="0"/>
              </a:rPr>
              <a:t>PSNet</a:t>
            </a:r>
            <a:r>
              <a:rPr lang="en-US" sz="1800">
                <a:effectLst/>
                <a:latin typeface="Arial" panose="020B0604020202020204" pitchFamily="34" charset="0"/>
                <a:cs typeface="Arial" panose="020B0604020202020204" pitchFamily="34" charset="0"/>
              </a:rPr>
              <a:t>. 1 Jan 2018. </a:t>
            </a:r>
            <a:r>
              <a:rPr lang="en-US" sz="1800">
                <a:effectLst/>
                <a:latin typeface="Arial" panose="020B0604020202020204" pitchFamily="34" charset="0"/>
                <a:cs typeface="Arial" panose="020B0604020202020204" pitchFamily="34" charset="0"/>
                <a:hlinkClick r:id="rId3"/>
              </a:rPr>
              <a:t>https://psnet.ahrq.gov/web-mm/costly-colonoscopy-leads-delay-diagnosis#</a:t>
            </a:r>
            <a:r>
              <a:rPr lang="en-US" sz="1800">
                <a:effectLst/>
                <a:latin typeface="Arial" panose="020B0604020202020204" pitchFamily="34" charset="0"/>
                <a:cs typeface="Arial" panose="020B0604020202020204" pitchFamily="34" charset="0"/>
              </a:rPr>
              <a:t>. Accessed Nov. 30, 2022.</a:t>
            </a:r>
          </a:p>
          <a:p>
            <a:pPr marL="457200" indent="-457200">
              <a:lnSpc>
                <a:spcPct val="120000"/>
              </a:lnSpc>
              <a:spcBef>
                <a:spcPts val="0"/>
              </a:spcBef>
              <a:spcAft>
                <a:spcPts val="300"/>
              </a:spcAft>
              <a:buFont typeface="+mj-lt"/>
              <a:buAutoNum type="arabicPeriod"/>
            </a:pPr>
            <a:endParaRPr lang="en-US" sz="2000">
              <a:effectLst/>
              <a:latin typeface="Arial" panose="020B0604020202020204" pitchFamily="34" charset="0"/>
              <a:ea typeface="Garamond" panose="02020404030301010803" pitchFamily="18"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424716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3200">
                <a:latin typeface="Arial" panose="020B0604020202020204" pitchFamily="34" charset="0"/>
                <a:cs typeface="Arial" panose="020B0604020202020204" pitchFamily="34" charset="0"/>
              </a:rPr>
              <a:t>Presenter</a:t>
            </a:r>
            <a:endParaRPr lang="en-US" sz="3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idx="1"/>
          </p:nvPr>
        </p:nvSpPr>
        <p:spPr/>
        <p:txBody>
          <a:bodyPr>
            <a:normAutofit/>
          </a:bodyPr>
          <a:lstStyle/>
          <a:p>
            <a:pPr marL="0" indent="0">
              <a:buNone/>
            </a:pPr>
            <a:r>
              <a:rPr lang="en-US" sz="2400" b="1">
                <a:latin typeface="Arial" panose="020B0604020202020204" pitchFamily="34" charset="0"/>
                <a:cs typeface="Arial" panose="020B0604020202020204" pitchFamily="34" charset="0"/>
              </a:rPr>
              <a:t>Mark Graber, M.D., FACP</a:t>
            </a:r>
          </a:p>
          <a:p>
            <a:pPr marL="342900" indent="-342900">
              <a:buFont typeface="Arial" panose="020B0604020202020204" pitchFamily="34" charset="0"/>
              <a:buChar char="•"/>
            </a:pPr>
            <a:r>
              <a:rPr lang="en-US" sz="2400" b="0">
                <a:latin typeface="Arial" panose="020B0604020202020204" pitchFamily="34" charset="0"/>
                <a:cs typeface="Arial" panose="020B0604020202020204" pitchFamily="34" charset="0"/>
              </a:rPr>
              <a:t>Professor emeritus of medicine at Stony Brook University</a:t>
            </a:r>
          </a:p>
          <a:p>
            <a:pPr marL="342900" indent="-342900">
              <a:buFont typeface="Arial" panose="020B0604020202020204" pitchFamily="34" charset="0"/>
              <a:buChar char="•"/>
            </a:pPr>
            <a:r>
              <a:rPr lang="en-US" sz="2400" b="0">
                <a:latin typeface="Arial" panose="020B0604020202020204" pitchFamily="34" charset="0"/>
                <a:cs typeface="Arial" panose="020B0604020202020204" pitchFamily="34" charset="0"/>
              </a:rPr>
              <a:t>Founder and president emeritus of the Society to Improve Diagnosis in Medicine</a:t>
            </a:r>
          </a:p>
          <a:p>
            <a:pPr marL="342900" indent="-342900">
              <a:buFont typeface="Arial" panose="020B0604020202020204" pitchFamily="34" charset="0"/>
              <a:buChar char="•"/>
            </a:pPr>
            <a:r>
              <a:rPr lang="en-US" sz="2400" b="0">
                <a:latin typeface="Arial" panose="020B0604020202020204" pitchFamily="34" charset="0"/>
                <a:cs typeface="Arial" panose="020B0604020202020204" pitchFamily="34" charset="0"/>
              </a:rPr>
              <a:t>Program email address: </a:t>
            </a:r>
            <a:r>
              <a:rPr lang="en-US" sz="2400" b="0">
                <a:latin typeface="Arial" panose="020B0604020202020204" pitchFamily="34" charset="0"/>
                <a:cs typeface="Arial" panose="020B0604020202020204" pitchFamily="34" charset="0"/>
                <a:hlinkClick r:id="rId3"/>
              </a:rPr>
              <a:t>SafetyProgram4Telemedicine@norc.org</a:t>
            </a:r>
            <a:endParaRPr lang="en-US" sz="2400" b="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2</a:t>
            </a:fld>
            <a:endParaRPr lang="en-US">
              <a:solidFill>
                <a:schemeClr val="tx1"/>
              </a:solidFill>
            </a:endParaRPr>
          </a:p>
        </p:txBody>
      </p:sp>
      <p:pic>
        <p:nvPicPr>
          <p:cNvPr id="5" name="Picture Placeholder 4" descr="Picture of Mark Graber">
            <a:extLst>
              <a:ext uri="{FF2B5EF4-FFF2-40B4-BE49-F238E27FC236}">
                <a16:creationId xmlns:a16="http://schemas.microsoft.com/office/drawing/2014/main" id="{FD4B1300-538B-4F20-4961-D54A3F563769}"/>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7845" t="10085" r="-15709" b="7824"/>
          <a:stretch/>
        </p:blipFill>
        <p:spPr>
          <a:xfrm>
            <a:off x="5929313" y="1636713"/>
            <a:ext cx="3432175" cy="2935287"/>
          </a:xfrm>
          <a:prstGeom prst="rect">
            <a:avLst/>
          </a:prstGeom>
        </p:spPr>
      </p:pic>
    </p:spTree>
    <p:extLst>
      <p:ext uri="{BB962C8B-B14F-4D97-AF65-F5344CB8AC3E}">
        <p14:creationId xmlns:p14="http://schemas.microsoft.com/office/powerpoint/2010/main" val="102451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3200">
                <a:latin typeface="Arial" panose="020B0604020202020204" pitchFamily="34" charset="0"/>
                <a:cs typeface="Arial" panose="020B0604020202020204" pitchFamily="34" charset="0"/>
              </a:rPr>
              <a:t>Clinical Importance</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3</a:t>
            </a:fld>
            <a:endParaRPr lang="en-US">
              <a:solidFill>
                <a:schemeClr val="tx1"/>
              </a:solidFill>
            </a:endParaRPr>
          </a:p>
        </p:txBody>
      </p:sp>
      <p:sp>
        <p:nvSpPr>
          <p:cNvPr id="6" name="Text Placeholder 1">
            <a:extLst>
              <a:ext uri="{FF2B5EF4-FFF2-40B4-BE49-F238E27FC236}">
                <a16:creationId xmlns:a16="http://schemas.microsoft.com/office/drawing/2014/main" id="{999EB1F4-A7B2-AB67-7F21-635FC012FA5D}"/>
              </a:ext>
            </a:extLst>
          </p:cNvPr>
          <p:cNvSpPr>
            <a:spLocks noGrp="1"/>
          </p:cNvSpPr>
          <p:nvPr>
            <p:ph type="body" sz="quarter" idx="13"/>
          </p:nvPr>
        </p:nvSpPr>
        <p:spPr>
          <a:xfrm>
            <a:off x="685800" y="1600200"/>
            <a:ext cx="8675370" cy="3752850"/>
          </a:xfrm>
        </p:spPr>
        <p:txBody>
          <a:bodyPr/>
          <a:lstStyle/>
          <a:p>
            <a:r>
              <a:rPr lang="en-US" sz="2800" dirty="0">
                <a:latin typeface="Arial"/>
                <a:cs typeface="Arial"/>
              </a:rPr>
              <a:t>Response to the COVID-19 pandemic rapidly altered the landscape of telemedicine</a:t>
            </a:r>
          </a:p>
          <a:p>
            <a:r>
              <a:rPr lang="en-US" sz="2800" dirty="0">
                <a:latin typeface="Arial"/>
                <a:cs typeface="Arial"/>
              </a:rPr>
              <a:t>Use of telemedicine in routine care can both complicate and facilitate diagnosis</a:t>
            </a:r>
            <a:endParaRPr lang="en-US" sz="3050" dirty="0">
              <a:latin typeface="Calibri" panose="020F0502020204030204"/>
              <a:cs typeface="Calibri" panose="020F0502020204030204"/>
            </a:endParaRPr>
          </a:p>
          <a:p>
            <a:r>
              <a:rPr lang="en-US" sz="2800" dirty="0">
                <a:latin typeface="Arial"/>
                <a:cs typeface="Arial"/>
              </a:rPr>
              <a:t>Delays in </a:t>
            </a:r>
            <a:r>
              <a:rPr lang="en-US" sz="2800" dirty="0" err="1">
                <a:latin typeface="Arial"/>
                <a:cs typeface="Arial"/>
              </a:rPr>
              <a:t>followup</a:t>
            </a:r>
            <a:r>
              <a:rPr lang="en-US" sz="2800" dirty="0">
                <a:latin typeface="Arial"/>
                <a:cs typeface="Arial"/>
              </a:rPr>
              <a:t> can harm patients with cancer</a:t>
            </a:r>
            <a:endParaRPr lang="en-US" sz="3050" dirty="0">
              <a:cs typeface="Calibri"/>
            </a:endParaRPr>
          </a:p>
          <a:p>
            <a:r>
              <a:rPr lang="en-US" sz="2800" dirty="0">
                <a:latin typeface="Arial"/>
                <a:cs typeface="Arial"/>
              </a:rPr>
              <a:t>Reliable processes to "close the loop" are needed for both in-person and telemedicine care</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94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B6C712-052A-C543-34F9-96D22FB725C4}"/>
              </a:ext>
            </a:extLst>
          </p:cNvPr>
          <p:cNvSpPr>
            <a:spLocks noGrp="1"/>
          </p:cNvSpPr>
          <p:nvPr>
            <p:ph type="title"/>
          </p:nvPr>
        </p:nvSpPr>
        <p:spPr/>
        <p:txBody>
          <a:bodyPr>
            <a:normAutofit/>
          </a:bodyPr>
          <a:lstStyle/>
          <a:p>
            <a:r>
              <a:rPr lang="en-US" sz="3200">
                <a:latin typeface="Arial"/>
                <a:cs typeface="Calibri Light"/>
              </a:rPr>
              <a:t>Closing the Loop</a:t>
            </a:r>
            <a:r>
              <a:rPr lang="en-US" sz="2800" baseline="30000">
                <a:latin typeface="Arial"/>
                <a:ea typeface="+mj-lt"/>
                <a:cs typeface="Arial"/>
              </a:rPr>
              <a:t>1</a:t>
            </a:r>
            <a:endParaRPr lang="en-US" sz="2800">
              <a:latin typeface="Arial"/>
              <a:cs typeface="Arial"/>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4</a:t>
            </a:fld>
            <a:endParaRPr lang="en-US">
              <a:solidFill>
                <a:schemeClr val="tx1"/>
              </a:solidFill>
            </a:endParaRPr>
          </a:p>
        </p:txBody>
      </p:sp>
      <p:pic>
        <p:nvPicPr>
          <p:cNvPr id="4" name="Picture Placeholder 3" descr="Image displays a graphic from an article titled &quot;Systems engineering analysis of diagnostic referral closed-loop processes&quot; from the British Medical Journal. The image is used to demonstrate how complicated closing the loop can be.">
            <a:extLst>
              <a:ext uri="{FF2B5EF4-FFF2-40B4-BE49-F238E27FC236}">
                <a16:creationId xmlns:a16="http://schemas.microsoft.com/office/drawing/2014/main" id="{3DC9E72B-0F6E-F88E-B2B2-75CBE98864A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52" b="452"/>
          <a:stretch>
            <a:fillRect/>
          </a:stretch>
        </p:blipFill>
        <p:spPr>
          <a:xfrm>
            <a:off x="690563" y="1614714"/>
            <a:ext cx="8677275" cy="4749800"/>
          </a:xfrm>
          <a:prstGeom prst="rect">
            <a:avLst/>
          </a:prstGeom>
        </p:spPr>
      </p:pic>
    </p:spTree>
    <p:extLst>
      <p:ext uri="{BB962C8B-B14F-4D97-AF65-F5344CB8AC3E}">
        <p14:creationId xmlns:p14="http://schemas.microsoft.com/office/powerpoint/2010/main" val="251531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dirty="0"/>
              <a:t>Opportunities To Close the Loop</a:t>
            </a:r>
            <a:endParaRPr lang="en-US" sz="3200" baseline="30000" dirty="0">
              <a:latin typeface="Arial"/>
              <a:ea typeface="+mj-lt"/>
              <a:cs typeface="Arial"/>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5</a:t>
            </a:fld>
            <a:endParaRPr lang="en-US">
              <a:solidFill>
                <a:schemeClr val="tx1"/>
              </a:solidFill>
            </a:endParaRPr>
          </a:p>
        </p:txBody>
      </p:sp>
      <p:sp>
        <p:nvSpPr>
          <p:cNvPr id="6" name="Text Placeholder 2">
            <a:extLst>
              <a:ext uri="{FF2B5EF4-FFF2-40B4-BE49-F238E27FC236}">
                <a16:creationId xmlns:a16="http://schemas.microsoft.com/office/drawing/2014/main" id="{709609E1-D0D4-B8AB-8A75-8FBFB39D0355}"/>
              </a:ext>
            </a:extLst>
          </p:cNvPr>
          <p:cNvSpPr>
            <a:spLocks noGrp="1"/>
          </p:cNvSpPr>
          <p:nvPr>
            <p:ph type="body" sz="quarter" idx="13"/>
          </p:nvPr>
        </p:nvSpPr>
        <p:spPr>
          <a:xfrm>
            <a:off x="685800" y="1600200"/>
            <a:ext cx="8675370" cy="3752850"/>
          </a:xfrm>
        </p:spPr>
        <p:txBody>
          <a:bodyPr>
            <a:noAutofit/>
          </a:bodyPr>
          <a:lstStyle/>
          <a:p>
            <a:pPr marL="0" indent="0">
              <a:buNone/>
            </a:pPr>
            <a:r>
              <a:rPr lang="en-US" sz="2300" dirty="0">
                <a:ea typeface="Calibri" panose="020F0502020204030204" pitchFamily="34" charset="0"/>
              </a:rPr>
              <a:t>Throughout this program, your practice will have several opportunities to close the loop at strategic junctures, including</a:t>
            </a:r>
            <a:r>
              <a:rPr lang="en-US" sz="2300" dirty="0">
                <a:effectLst/>
                <a:ea typeface="Calibri" panose="020F0502020204030204" pitchFamily="34" charset="0"/>
              </a:rPr>
              <a:t>:</a:t>
            </a:r>
            <a:endParaRPr lang="en-US" sz="2300" dirty="0">
              <a:solidFill>
                <a:srgbClr val="333333"/>
              </a:solidFill>
              <a:effectLst/>
              <a:ea typeface="Calibri" panose="020F0502020204030204" pitchFamily="34" charset="0"/>
            </a:endParaRPr>
          </a:p>
        </p:txBody>
      </p:sp>
      <p:sp>
        <p:nvSpPr>
          <p:cNvPr id="7" name="Freeform 553">
            <a:extLst>
              <a:ext uri="{FF2B5EF4-FFF2-40B4-BE49-F238E27FC236}">
                <a16:creationId xmlns:a16="http://schemas.microsoft.com/office/drawing/2014/main" id="{2930BDCC-73EA-7FCD-5D4F-521C1A251ACC}"/>
              </a:ext>
            </a:extLst>
          </p:cNvPr>
          <p:cNvSpPr>
            <a:spLocks noChangeArrowheads="1"/>
          </p:cNvSpPr>
          <p:nvPr/>
        </p:nvSpPr>
        <p:spPr bwMode="auto">
          <a:xfrm>
            <a:off x="999506" y="2480639"/>
            <a:ext cx="254981" cy="254981"/>
          </a:xfrm>
          <a:custGeom>
            <a:avLst/>
            <a:gdLst/>
            <a:ahLst/>
            <a:cxnLst>
              <a:cxn ang="0">
                <a:pos x="0" y="0"/>
              </a:cxn>
              <a:cxn ang="0">
                <a:pos x="149" y="74"/>
              </a:cxn>
              <a:cxn ang="0">
                <a:pos x="0" y="147"/>
              </a:cxn>
              <a:cxn ang="0">
                <a:pos x="0" y="0"/>
              </a:cxn>
            </a:cxnLst>
            <a:rect l="0" t="0" r="r" b="b"/>
            <a:pathLst>
              <a:path w="150" h="148">
                <a:moveTo>
                  <a:pt x="0" y="0"/>
                </a:moveTo>
                <a:lnTo>
                  <a:pt x="149" y="74"/>
                </a:lnTo>
                <a:lnTo>
                  <a:pt x="0" y="147"/>
                </a:lnTo>
                <a:lnTo>
                  <a:pt x="0" y="0"/>
                </a:lnTo>
              </a:path>
            </a:pathLst>
          </a:custGeom>
          <a:solidFill>
            <a:srgbClr val="2BB6DA"/>
          </a:solidFill>
          <a:ln w="9525" cap="flat">
            <a:noFill/>
            <a:bevel/>
            <a:headEnd/>
            <a:tailEnd/>
          </a:ln>
          <a:effectLst/>
        </p:spPr>
        <p:txBody>
          <a:bodyPr wrap="none" anchor="ctr">
            <a:prstTxWarp prst="textNoShape">
              <a:avLst/>
            </a:prstTxWarp>
          </a:bodyPr>
          <a:lstStyle/>
          <a:p>
            <a:endParaRPr lang="en-US"/>
          </a:p>
        </p:txBody>
      </p:sp>
      <p:graphicFrame>
        <p:nvGraphicFramePr>
          <p:cNvPr id="9" name="Table 12">
            <a:extLst>
              <a:ext uri="{FF2B5EF4-FFF2-40B4-BE49-F238E27FC236}">
                <a16:creationId xmlns:a16="http://schemas.microsoft.com/office/drawing/2014/main" id="{58FBAB8D-055F-A6A1-8929-EE3BB2550057}"/>
              </a:ext>
            </a:extLst>
          </p:cNvPr>
          <p:cNvGraphicFramePr>
            <a:graphicFrameLocks noGrp="1"/>
          </p:cNvGraphicFramePr>
          <p:nvPr>
            <p:extLst>
              <p:ext uri="{D42A27DB-BD31-4B8C-83A1-F6EECF244321}">
                <p14:modId xmlns:p14="http://schemas.microsoft.com/office/powerpoint/2010/main" val="720837331"/>
              </p:ext>
            </p:extLst>
          </p:nvPr>
        </p:nvGraphicFramePr>
        <p:xfrm>
          <a:off x="1286276" y="2374414"/>
          <a:ext cx="8074894" cy="2659796"/>
        </p:xfrm>
        <a:graphic>
          <a:graphicData uri="http://schemas.openxmlformats.org/drawingml/2006/table">
            <a:tbl>
              <a:tblPr bandRow="1">
                <a:tableStyleId>{5C22544A-7EE6-4342-B048-85BDC9FD1C3A}</a:tableStyleId>
              </a:tblPr>
              <a:tblGrid>
                <a:gridCol w="8074894">
                  <a:extLst>
                    <a:ext uri="{9D8B030D-6E8A-4147-A177-3AD203B41FA5}">
                      <a16:colId xmlns:a16="http://schemas.microsoft.com/office/drawing/2014/main" val="489671059"/>
                    </a:ext>
                  </a:extLst>
                </a:gridCol>
              </a:tblGrid>
              <a:tr h="507461">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Screening and diagnostic test results</a:t>
                      </a:r>
                    </a:p>
                  </a:txBody>
                  <a:tcPr>
                    <a:solidFill>
                      <a:srgbClr val="E6E6E6"/>
                    </a:solidFill>
                  </a:tcPr>
                </a:tc>
                <a:extLst>
                  <a:ext uri="{0D108BD9-81ED-4DB2-BD59-A6C34878D82A}">
                    <a16:rowId xmlns:a16="http://schemas.microsoft.com/office/drawing/2014/main" val="1480196238"/>
                  </a:ext>
                </a:extLst>
              </a:tr>
              <a:tr h="209984">
                <a:tc>
                  <a:txBody>
                    <a:bodyPr/>
                    <a:lstStyle/>
                    <a:p>
                      <a:endParaRPr lang="en-US" sz="6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95712016"/>
                  </a:ext>
                </a:extLst>
              </a:tr>
              <a:tr h="507461">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Incidental findings</a:t>
                      </a:r>
                    </a:p>
                  </a:txBody>
                  <a:tcPr>
                    <a:solidFill>
                      <a:srgbClr val="E6E6E6"/>
                    </a:solidFill>
                  </a:tcPr>
                </a:tc>
                <a:extLst>
                  <a:ext uri="{0D108BD9-81ED-4DB2-BD59-A6C34878D82A}">
                    <a16:rowId xmlns:a16="http://schemas.microsoft.com/office/drawing/2014/main" val="2959967505"/>
                  </a:ext>
                </a:extLst>
              </a:tr>
              <a:tr h="209984">
                <a:tc>
                  <a:txBody>
                    <a:bodyPr/>
                    <a:lstStyle/>
                    <a:p>
                      <a:endParaRPr lang="en-US" sz="6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277413189"/>
                  </a:ext>
                </a:extLst>
              </a:tr>
              <a:tr h="507461">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Consultations and referrals</a:t>
                      </a:r>
                    </a:p>
                  </a:txBody>
                  <a:tcPr>
                    <a:solidFill>
                      <a:srgbClr val="E6E6E6"/>
                    </a:solidFill>
                  </a:tcPr>
                </a:tc>
                <a:extLst>
                  <a:ext uri="{0D108BD9-81ED-4DB2-BD59-A6C34878D82A}">
                    <a16:rowId xmlns:a16="http://schemas.microsoft.com/office/drawing/2014/main" val="1087629741"/>
                  </a:ext>
                </a:extLst>
              </a:tr>
              <a:tr h="209984">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n-US" sz="6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1614087808"/>
                  </a:ext>
                </a:extLst>
              </a:tr>
              <a:tr h="507461">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2300" dirty="0">
                          <a:solidFill>
                            <a:srgbClr val="333333"/>
                          </a:solidFill>
                          <a:effectLst/>
                          <a:latin typeface="Arial" panose="020B0604020202020204" pitchFamily="34" charset="0"/>
                          <a:ea typeface="Calibri" panose="020F0502020204030204" pitchFamily="34" charset="0"/>
                          <a:cs typeface="Arial" panose="020B0604020202020204" pitchFamily="34" charset="0"/>
                        </a:rPr>
                        <a:t>Clinical uncertainty</a:t>
                      </a:r>
                    </a:p>
                  </a:txBody>
                  <a:tcPr>
                    <a:solidFill>
                      <a:srgbClr val="E6E6E6"/>
                    </a:solidFill>
                  </a:tcPr>
                </a:tc>
                <a:extLst>
                  <a:ext uri="{0D108BD9-81ED-4DB2-BD59-A6C34878D82A}">
                    <a16:rowId xmlns:a16="http://schemas.microsoft.com/office/drawing/2014/main" val="1468110169"/>
                  </a:ext>
                </a:extLst>
              </a:tr>
            </a:tbl>
          </a:graphicData>
        </a:graphic>
      </p:graphicFrame>
      <p:sp>
        <p:nvSpPr>
          <p:cNvPr id="10" name="Freeform 553">
            <a:extLst>
              <a:ext uri="{FF2B5EF4-FFF2-40B4-BE49-F238E27FC236}">
                <a16:creationId xmlns:a16="http://schemas.microsoft.com/office/drawing/2014/main" id="{FA124F57-FB84-1A31-F740-D03DBCFF9346}"/>
              </a:ext>
            </a:extLst>
          </p:cNvPr>
          <p:cNvSpPr>
            <a:spLocks noChangeArrowheads="1"/>
          </p:cNvSpPr>
          <p:nvPr/>
        </p:nvSpPr>
        <p:spPr bwMode="auto">
          <a:xfrm>
            <a:off x="999505" y="3195786"/>
            <a:ext cx="254981" cy="254981"/>
          </a:xfrm>
          <a:custGeom>
            <a:avLst/>
            <a:gdLst/>
            <a:ahLst/>
            <a:cxnLst>
              <a:cxn ang="0">
                <a:pos x="0" y="0"/>
              </a:cxn>
              <a:cxn ang="0">
                <a:pos x="149" y="74"/>
              </a:cxn>
              <a:cxn ang="0">
                <a:pos x="0" y="147"/>
              </a:cxn>
              <a:cxn ang="0">
                <a:pos x="0" y="0"/>
              </a:cxn>
            </a:cxnLst>
            <a:rect l="0" t="0" r="r" b="b"/>
            <a:pathLst>
              <a:path w="150" h="148">
                <a:moveTo>
                  <a:pt x="0" y="0"/>
                </a:moveTo>
                <a:lnTo>
                  <a:pt x="149" y="74"/>
                </a:lnTo>
                <a:lnTo>
                  <a:pt x="0" y="147"/>
                </a:lnTo>
                <a:lnTo>
                  <a:pt x="0" y="0"/>
                </a:lnTo>
              </a:path>
            </a:pathLst>
          </a:custGeom>
          <a:solidFill>
            <a:srgbClr val="2BB6DA"/>
          </a:solidFill>
          <a:ln w="9525" cap="flat">
            <a:noFill/>
            <a:bevel/>
            <a:headEnd/>
            <a:tailEnd/>
          </a:ln>
          <a:effectLst/>
        </p:spPr>
        <p:txBody>
          <a:bodyPr wrap="none" anchor="ctr">
            <a:prstTxWarp prst="textNoShape">
              <a:avLst/>
            </a:prstTxWarp>
          </a:bodyPr>
          <a:lstStyle/>
          <a:p>
            <a:endParaRPr lang="en-US"/>
          </a:p>
        </p:txBody>
      </p:sp>
      <p:sp>
        <p:nvSpPr>
          <p:cNvPr id="11" name="Freeform 553">
            <a:extLst>
              <a:ext uri="{FF2B5EF4-FFF2-40B4-BE49-F238E27FC236}">
                <a16:creationId xmlns:a16="http://schemas.microsoft.com/office/drawing/2014/main" id="{37CCF994-D391-BD0C-CC80-BB92DC9E801C}"/>
              </a:ext>
            </a:extLst>
          </p:cNvPr>
          <p:cNvSpPr>
            <a:spLocks noChangeArrowheads="1"/>
          </p:cNvSpPr>
          <p:nvPr/>
        </p:nvSpPr>
        <p:spPr bwMode="auto">
          <a:xfrm>
            <a:off x="999505" y="3920578"/>
            <a:ext cx="254981" cy="254981"/>
          </a:xfrm>
          <a:custGeom>
            <a:avLst/>
            <a:gdLst/>
            <a:ahLst/>
            <a:cxnLst>
              <a:cxn ang="0">
                <a:pos x="0" y="0"/>
              </a:cxn>
              <a:cxn ang="0">
                <a:pos x="149" y="74"/>
              </a:cxn>
              <a:cxn ang="0">
                <a:pos x="0" y="147"/>
              </a:cxn>
              <a:cxn ang="0">
                <a:pos x="0" y="0"/>
              </a:cxn>
            </a:cxnLst>
            <a:rect l="0" t="0" r="r" b="b"/>
            <a:pathLst>
              <a:path w="150" h="148">
                <a:moveTo>
                  <a:pt x="0" y="0"/>
                </a:moveTo>
                <a:lnTo>
                  <a:pt x="149" y="74"/>
                </a:lnTo>
                <a:lnTo>
                  <a:pt x="0" y="147"/>
                </a:lnTo>
                <a:lnTo>
                  <a:pt x="0" y="0"/>
                </a:lnTo>
              </a:path>
            </a:pathLst>
          </a:custGeom>
          <a:solidFill>
            <a:srgbClr val="2BB6DA"/>
          </a:solidFill>
          <a:ln w="9525" cap="flat">
            <a:noFill/>
            <a:bevel/>
            <a:headEnd/>
            <a:tailEnd/>
          </a:ln>
          <a:effectLst/>
        </p:spPr>
        <p:txBody>
          <a:bodyPr wrap="none" anchor="ctr">
            <a:prstTxWarp prst="textNoShape">
              <a:avLst/>
            </a:prstTxWarp>
          </a:bodyPr>
          <a:lstStyle/>
          <a:p>
            <a:endParaRPr lang="en-US"/>
          </a:p>
        </p:txBody>
      </p:sp>
      <p:sp>
        <p:nvSpPr>
          <p:cNvPr id="12" name="Freeform 553">
            <a:extLst>
              <a:ext uri="{FF2B5EF4-FFF2-40B4-BE49-F238E27FC236}">
                <a16:creationId xmlns:a16="http://schemas.microsoft.com/office/drawing/2014/main" id="{AA4C64D5-E8F4-F20B-7918-347EA55BE9AB}"/>
              </a:ext>
            </a:extLst>
          </p:cNvPr>
          <p:cNvSpPr>
            <a:spLocks noChangeArrowheads="1"/>
          </p:cNvSpPr>
          <p:nvPr/>
        </p:nvSpPr>
        <p:spPr bwMode="auto">
          <a:xfrm>
            <a:off x="992240" y="4645370"/>
            <a:ext cx="254981" cy="254981"/>
          </a:xfrm>
          <a:custGeom>
            <a:avLst/>
            <a:gdLst/>
            <a:ahLst/>
            <a:cxnLst>
              <a:cxn ang="0">
                <a:pos x="0" y="0"/>
              </a:cxn>
              <a:cxn ang="0">
                <a:pos x="149" y="74"/>
              </a:cxn>
              <a:cxn ang="0">
                <a:pos x="0" y="147"/>
              </a:cxn>
              <a:cxn ang="0">
                <a:pos x="0" y="0"/>
              </a:cxn>
            </a:cxnLst>
            <a:rect l="0" t="0" r="r" b="b"/>
            <a:pathLst>
              <a:path w="150" h="148">
                <a:moveTo>
                  <a:pt x="0" y="0"/>
                </a:moveTo>
                <a:lnTo>
                  <a:pt x="149" y="74"/>
                </a:lnTo>
                <a:lnTo>
                  <a:pt x="0" y="147"/>
                </a:lnTo>
                <a:lnTo>
                  <a:pt x="0" y="0"/>
                </a:lnTo>
              </a:path>
            </a:pathLst>
          </a:custGeom>
          <a:solidFill>
            <a:srgbClr val="2BB6DA"/>
          </a:solidFill>
          <a:ln w="9525" cap="flat">
            <a:noFill/>
            <a:bevel/>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87323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200">
                <a:latin typeface="Arial"/>
                <a:ea typeface="+mj-lt"/>
                <a:cs typeface="Arial"/>
              </a:rPr>
              <a:t>Case Example: Delayed Diagnosis of </a:t>
            </a:r>
            <a:br>
              <a:rPr lang="en-US" sz="3200">
                <a:latin typeface="Arial"/>
                <a:ea typeface="+mj-lt"/>
                <a:cs typeface="Arial"/>
              </a:rPr>
            </a:br>
            <a:r>
              <a:rPr lang="en-US" sz="3200">
                <a:latin typeface="Arial"/>
                <a:ea typeface="+mj-lt"/>
                <a:cs typeface="Arial"/>
              </a:rPr>
              <a:t>Colon Cancer</a:t>
            </a:r>
            <a:r>
              <a:rPr lang="en-US" baseline="30000">
                <a:latin typeface="Arial"/>
                <a:ea typeface="+mj-lt"/>
                <a:cs typeface="Arial"/>
              </a:rPr>
              <a:t>2</a:t>
            </a:r>
            <a:endParaRPr lang="en-US" sz="3200" baseline="30000">
              <a:latin typeface="Arial"/>
              <a:ea typeface="+mj-lt"/>
              <a:cs typeface="Arial"/>
            </a:endParaRP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type="body" sz="quarter" idx="13"/>
          </p:nvPr>
        </p:nvSpPr>
        <p:spPr/>
        <p:txBody>
          <a:bodyPr vert="horz" lIns="91440" tIns="45720" rIns="91440" bIns="45720" rtlCol="0" anchor="t">
            <a:normAutofit lnSpcReduction="10000"/>
          </a:bodyPr>
          <a:lstStyle/>
          <a:p>
            <a:r>
              <a:rPr lang="en-US" sz="2800">
                <a:latin typeface="Arial"/>
                <a:cs typeface="Arial"/>
              </a:rPr>
              <a:t>A 50-year-old man new to a primary care practice screened positive on a fecal immunochemical test (FIT)</a:t>
            </a:r>
          </a:p>
          <a:p>
            <a:r>
              <a:rPr lang="en-US" sz="2800">
                <a:latin typeface="Arial"/>
                <a:cs typeface="Arial"/>
              </a:rPr>
              <a:t>A diagnostic colonoscopy was recommended but had not been performed 2 months later</a:t>
            </a:r>
          </a:p>
          <a:p>
            <a:r>
              <a:rPr lang="en-US" sz="2800">
                <a:latin typeface="Arial"/>
                <a:cs typeface="Arial"/>
              </a:rPr>
              <a:t>Changing the test order resolved a financial barrier to colonoscopy, and the patient was subsequently diagnosed with colon cancer 6 months after the initial screening test</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311989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B226B7-0C25-6442-8603-4EEE79485258}"/>
              </a:ext>
              <a:ext uri="{C183D7F6-B498-43B3-948B-1728B52AA6E4}">
                <adec:decorative xmlns:adec="http://schemas.microsoft.com/office/drawing/2017/decorative" val="1"/>
              </a:ext>
            </a:extLst>
          </p:cNvPr>
          <p:cNvGrpSpPr/>
          <p:nvPr/>
        </p:nvGrpSpPr>
        <p:grpSpPr>
          <a:xfrm>
            <a:off x="510321" y="3496452"/>
            <a:ext cx="8747979" cy="3340273"/>
            <a:chOff x="202559" y="3411398"/>
            <a:chExt cx="9368021" cy="3691151"/>
          </a:xfrm>
        </p:grpSpPr>
        <p:sp>
          <p:nvSpPr>
            <p:cNvPr id="13" name="Rectangle: Diagonal Corners Rounded 12">
              <a:extLst>
                <a:ext uri="{FF2B5EF4-FFF2-40B4-BE49-F238E27FC236}">
                  <a16:creationId xmlns:a16="http://schemas.microsoft.com/office/drawing/2014/main" id="{C7EE2D03-27DF-F1C5-786A-A27D79F22854}"/>
                </a:ext>
              </a:extLst>
            </p:cNvPr>
            <p:cNvSpPr/>
            <p:nvPr/>
          </p:nvSpPr>
          <p:spPr>
            <a:xfrm>
              <a:off x="202559" y="3411398"/>
              <a:ext cx="9227981" cy="3587420"/>
            </a:xfrm>
            <a:prstGeom prst="round2Diag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055E5CE4-BC24-3284-CCD1-41CA4CDB7086}"/>
                </a:ext>
              </a:extLst>
            </p:cNvPr>
            <p:cNvSpPr/>
            <p:nvPr/>
          </p:nvSpPr>
          <p:spPr>
            <a:xfrm>
              <a:off x="342599" y="3515129"/>
              <a:ext cx="9227981" cy="3587420"/>
            </a:xfrm>
            <a:prstGeom prst="round2DiagRect">
              <a:avLst/>
            </a:prstGeom>
            <a:solidFill>
              <a:srgbClr val="D4D5D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3200">
                <a:latin typeface="Arial" panose="020B0604020202020204" pitchFamily="34" charset="0"/>
                <a:cs typeface="Arial" panose="020B0604020202020204" pitchFamily="34" charset="0"/>
              </a:rPr>
              <a:t>AHRQ Safety Program Overview</a:t>
            </a:r>
          </a:p>
        </p:txBody>
      </p:sp>
      <p:sp>
        <p:nvSpPr>
          <p:cNvPr id="3" name="Text Placeholder 2">
            <a:extLst>
              <a:ext uri="{FF2B5EF4-FFF2-40B4-BE49-F238E27FC236}">
                <a16:creationId xmlns:a16="http://schemas.microsoft.com/office/drawing/2014/main" id="{7A9FC53C-4EA9-1B03-D35C-F3A6C5E96D08}"/>
              </a:ext>
            </a:extLst>
          </p:cNvPr>
          <p:cNvSpPr>
            <a:spLocks noGrp="1"/>
          </p:cNvSpPr>
          <p:nvPr>
            <p:ph type="body" sz="quarter" idx="13"/>
          </p:nvPr>
        </p:nvSpPr>
        <p:spPr/>
        <p:txBody>
          <a:bodyPr>
            <a:noAutofit/>
          </a:bodyPr>
          <a:lstStyle/>
          <a:p>
            <a:pPr marL="0" indent="0">
              <a:lnSpc>
                <a:spcPct val="100000"/>
              </a:lnSpc>
              <a:spcBef>
                <a:spcPts val="0"/>
              </a:spcBef>
              <a:buFont typeface="Arial" panose="020B0604020202020204" pitchFamily="34" charset="0"/>
              <a:buNone/>
            </a:pPr>
            <a:r>
              <a:rPr lang="en-US" b="1">
                <a:latin typeface="Arial" panose="020B0604020202020204" pitchFamily="34" charset="0"/>
                <a:cs typeface="Arial" panose="020B0604020202020204" pitchFamily="34" charset="0"/>
              </a:rPr>
              <a:t>Funded and Guided by: </a:t>
            </a:r>
            <a:r>
              <a:rPr lang="en-US" b="0">
                <a:latin typeface="Arial" panose="020B0604020202020204" pitchFamily="34" charset="0"/>
                <a:cs typeface="Arial" panose="020B0604020202020204" pitchFamily="34" charset="0"/>
              </a:rPr>
              <a:t>AHRQ</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Led by:</a:t>
            </a:r>
            <a:endParaRPr lang="en-US">
              <a:latin typeface="Arial" panose="020B0604020202020204" pitchFamily="34" charset="0"/>
              <a:cs typeface="Arial" panose="020B0604020202020204" pitchFamily="34" charset="0"/>
            </a:endParaRPr>
          </a:p>
          <a:p>
            <a:pPr marL="486918" indent="-285750">
              <a:lnSpc>
                <a:spcPct val="100000"/>
              </a:lnSpc>
              <a:spcBef>
                <a:spcPts val="0"/>
              </a:spcBef>
              <a:buFont typeface="Arial" panose="020B0604020202020204" pitchFamily="34" charset="0"/>
              <a:buChar char="•"/>
            </a:pPr>
            <a:r>
              <a:rPr lang="en-US" b="0">
                <a:latin typeface="Arial" panose="020B0604020202020204" pitchFamily="34" charset="0"/>
                <a:cs typeface="Arial" panose="020B0604020202020204" pitchFamily="34" charset="0"/>
              </a:rPr>
              <a:t>NORC at the University of Chicago</a:t>
            </a:r>
          </a:p>
          <a:p>
            <a:pPr marL="486918" indent="-285750">
              <a:lnSpc>
                <a:spcPct val="100000"/>
              </a:lnSpc>
              <a:spcBef>
                <a:spcPts val="0"/>
              </a:spcBef>
              <a:buFont typeface="Arial" panose="020B0604020202020204" pitchFamily="34" charset="0"/>
              <a:buChar cha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Baylor College of Medicine</a:t>
            </a:r>
          </a:p>
          <a:p>
            <a:pPr marL="486918" indent="-285750">
              <a:lnSpc>
                <a:spcPct val="100000"/>
              </a:lnSpc>
              <a:spcBef>
                <a:spcPts val="0"/>
              </a:spcBef>
              <a:buFont typeface="Arial" panose="020B0604020202020204" pitchFamily="34" charset="0"/>
              <a:buChar cha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Johns Hopkins Armstrong Institute</a:t>
            </a:r>
          </a:p>
        </p:txBody>
      </p:sp>
      <p:sp>
        <p:nvSpPr>
          <p:cNvPr id="7" name="Text Placeholder 6">
            <a:extLst>
              <a:ext uri="{FF2B5EF4-FFF2-40B4-BE49-F238E27FC236}">
                <a16:creationId xmlns:a16="http://schemas.microsoft.com/office/drawing/2014/main" id="{6A5AFFAA-7931-70AB-8094-B60ABB23962D}"/>
              </a:ext>
            </a:extLst>
          </p:cNvPr>
          <p:cNvSpPr>
            <a:spLocks noGrp="1"/>
          </p:cNvSpPr>
          <p:nvPr>
            <p:ph type="body"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Overarching Goal of Program:</a:t>
            </a:r>
            <a:endParaRPr lang="en-US" sz="2000" b="1" dirty="0">
              <a:solidFill>
                <a:prstClr val="black"/>
              </a:solidFill>
              <a:latin typeface="Arial" panose="020B0604020202020204" pitchFamily="34" charset="0"/>
              <a:cs typeface="Arial" panose="020B0604020202020204" pitchFamily="34" charset="0"/>
            </a:endParaRPr>
          </a:p>
          <a:p>
            <a:pPr algn="l" defTabSz="914400">
              <a:defRPr/>
            </a:pPr>
            <a:r>
              <a:rPr kumimoji="0" lang="en-US" sz="1800" b="1" i="0" u="none" strike="noStrike" kern="1200" cap="none" spc="0" normalizeH="0" baseline="0" noProof="0" dirty="0">
                <a:ln>
                  <a:noFill/>
                </a:ln>
                <a:solidFill>
                  <a:schemeClr val="tx1"/>
                </a:solidFill>
                <a:effectLst/>
                <a:uLnTx/>
                <a:uFillTx/>
                <a:latin typeface="Arial"/>
                <a:cs typeface="Arial"/>
              </a:rPr>
              <a:t>To improve </a:t>
            </a:r>
            <a:r>
              <a:rPr lang="en-US" sz="1800" b="1" dirty="0">
                <a:solidFill>
                  <a:schemeClr val="tx1"/>
                </a:solidFill>
                <a:latin typeface="Arial"/>
                <a:cs typeface="Arial"/>
              </a:rPr>
              <a:t>the cancer</a:t>
            </a:r>
            <a:r>
              <a:rPr kumimoji="0" lang="en-US" sz="1800" b="1" i="0" u="none" strike="noStrike" kern="1200" cap="none" spc="0" normalizeH="0" baseline="0" noProof="0" dirty="0">
                <a:ln>
                  <a:noFill/>
                </a:ln>
                <a:solidFill>
                  <a:schemeClr val="tx1"/>
                </a:solidFill>
                <a:effectLst/>
                <a:uLnTx/>
                <a:uFillTx/>
                <a:latin typeface="Arial"/>
                <a:cs typeface="Arial"/>
              </a:rPr>
              <a:t> diagnostic </a:t>
            </a:r>
            <a:r>
              <a:rPr lang="en-US" sz="1800" b="1" dirty="0">
                <a:solidFill>
                  <a:schemeClr val="tx1"/>
                </a:solidFill>
                <a:latin typeface="Arial"/>
                <a:cs typeface="Arial"/>
              </a:rPr>
              <a:t>process </a:t>
            </a:r>
            <a:r>
              <a:rPr kumimoji="0" lang="en-US" sz="1800" b="1" i="0" u="none" strike="noStrike" kern="1200" cap="none" spc="0" normalizeH="0" baseline="0" noProof="0" dirty="0">
                <a:ln>
                  <a:noFill/>
                </a:ln>
                <a:solidFill>
                  <a:schemeClr val="tx1"/>
                </a:solidFill>
                <a:effectLst/>
                <a:uLnTx/>
                <a:uFillTx/>
                <a:latin typeface="Arial"/>
                <a:cs typeface="Arial"/>
              </a:rPr>
              <a:t>in primary care </a:t>
            </a:r>
            <a:r>
              <a:rPr lang="en-US" sz="1800" b="1" dirty="0">
                <a:solidFill>
                  <a:schemeClr val="tx1"/>
                </a:solidFill>
                <a:latin typeface="Arial"/>
                <a:cs typeface="Arial"/>
              </a:rPr>
              <a:t>settings that provide telemedicine</a:t>
            </a:r>
            <a:r>
              <a:rPr kumimoji="0" lang="en-US" sz="1800" b="1" i="0" u="none" strike="noStrike" kern="1200" cap="none" spc="0" normalizeH="0" baseline="0" noProof="0" dirty="0">
                <a:ln>
                  <a:noFill/>
                </a:ln>
                <a:solidFill>
                  <a:schemeClr val="tx1"/>
                </a:solidFill>
                <a:effectLst/>
                <a:uLnTx/>
                <a:uFillTx/>
                <a:latin typeface="Arial"/>
                <a:cs typeface="Arial"/>
              </a:rPr>
              <a:t>.</a:t>
            </a:r>
            <a:r>
              <a:rPr lang="en-US" sz="1800" b="1" dirty="0">
                <a:solidFill>
                  <a:schemeClr val="tx1"/>
                </a:solidFill>
                <a:latin typeface="Arial"/>
                <a:cs typeface="Arial"/>
              </a:rPr>
              <a:t> </a:t>
            </a:r>
            <a:endParaRPr lang="en-US"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3DDFBDBC-413B-8696-690D-3726D0DC5F6F}"/>
              </a:ext>
            </a:extLst>
          </p:cNvPr>
          <p:cNvSpPr>
            <a:spLocks noGrp="1"/>
          </p:cNvSpPr>
          <p:nvPr>
            <p:ph type="body" sz="quarter" idx="15"/>
          </p:nvPr>
        </p:nvSpPr>
        <p:spPr>
          <a:xfrm>
            <a:off x="685800" y="3814860"/>
            <a:ext cx="8686800" cy="3030971"/>
          </a:xfrm>
        </p:spPr>
        <p:txBody>
          <a:bodyPr/>
          <a:lstStyle/>
          <a:p>
            <a:pPr marL="0" indent="0">
              <a:lnSpc>
                <a:spcPct val="100000"/>
              </a:lnSpc>
              <a:spcBef>
                <a:spcPts val="0"/>
              </a:spcBef>
              <a:spcAft>
                <a:spcPts val="1200"/>
              </a:spcAft>
              <a:buNone/>
            </a:pPr>
            <a:r>
              <a:rPr lang="en-US" sz="2000" b="1" dirty="0">
                <a:latin typeface="Arial" panose="020B0604020202020204" pitchFamily="34" charset="0"/>
                <a:cs typeface="Arial" panose="020B0604020202020204" pitchFamily="34" charset="0"/>
              </a:rPr>
              <a:t>Additional Goals of the Telemedicine Safety Program</a:t>
            </a:r>
            <a:endParaRPr lang="en-US" sz="1400" dirty="0">
              <a:latin typeface="Arial" panose="020B0604020202020204" pitchFamily="34" charset="0"/>
              <a:cs typeface="Arial" panose="020B0604020202020204" pitchFamily="34" charset="0"/>
            </a:endParaRPr>
          </a:p>
          <a:p>
            <a:pPr marL="457200" lvl="1">
              <a:lnSpc>
                <a:spcPct val="100000"/>
              </a:lnSpc>
              <a:spcBef>
                <a:spcPts val="0"/>
              </a:spcBef>
              <a:spcAft>
                <a:spcPts val="1200"/>
              </a:spcAft>
            </a:pPr>
            <a:r>
              <a:rPr lang="en-US" sz="1800" dirty="0">
                <a:latin typeface="Arial"/>
                <a:cs typeface="Arial"/>
              </a:rPr>
              <a:t>To </a:t>
            </a:r>
            <a:r>
              <a:rPr lang="en-US" sz="1800" b="1" dirty="0">
                <a:latin typeface="Arial"/>
                <a:cs typeface="Arial"/>
              </a:rPr>
              <a:t>strengthen the culture of safety and build capacity </a:t>
            </a:r>
            <a:r>
              <a:rPr lang="en-US" sz="1800" dirty="0">
                <a:latin typeface="Arial"/>
                <a:cs typeface="Arial"/>
              </a:rPr>
              <a:t>for enhanced coordination along the cancer diagnostic pathway.</a:t>
            </a:r>
            <a:endParaRPr lang="en-US" sz="800" dirty="0">
              <a:latin typeface="Arial" panose="020B0604020202020204" pitchFamily="34" charset="0"/>
              <a:cs typeface="Arial" panose="020B0604020202020204" pitchFamily="34" charset="0"/>
            </a:endParaRPr>
          </a:p>
          <a:p>
            <a:pPr marL="457200" lvl="1">
              <a:lnSpc>
                <a:spcPct val="100000"/>
              </a:lnSpc>
              <a:spcBef>
                <a:spcPts val="0"/>
              </a:spcBef>
            </a:pPr>
            <a:r>
              <a:rPr lang="en-US" sz="1800" dirty="0">
                <a:latin typeface="Arial"/>
                <a:cs typeface="Arial"/>
              </a:rPr>
              <a:t>To provide technical assistance for the implementation of </a:t>
            </a:r>
            <a:r>
              <a:rPr lang="en-US" sz="1800" b="1" dirty="0">
                <a:latin typeface="Arial"/>
                <a:cs typeface="Arial"/>
              </a:rPr>
              <a:t>evidence-based strategies to close the loop at key points throughout the diagnostic process,</a:t>
            </a:r>
            <a:r>
              <a:rPr lang="en-US" sz="1800" dirty="0">
                <a:latin typeface="Arial"/>
                <a:cs typeface="Arial"/>
              </a:rPr>
              <a:t> thereby reducing delays and improving care coordination for patients suspected of having cancer. </a:t>
            </a:r>
            <a:endParaRPr lang="en-US" sz="1800" b="1"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7</a:t>
            </a:fld>
            <a:endParaRPr lang="en-US">
              <a:solidFill>
                <a:schemeClr val="tx1"/>
              </a:solidFill>
            </a:endParaRPr>
          </a:p>
        </p:txBody>
      </p:sp>
      <p:sp>
        <p:nvSpPr>
          <p:cNvPr id="10" name="Text Placeholder 1">
            <a:extLst>
              <a:ext uri="{FF2B5EF4-FFF2-40B4-BE49-F238E27FC236}">
                <a16:creationId xmlns:a16="http://schemas.microsoft.com/office/drawing/2014/main" id="{3DBA0364-FAA3-414A-022B-AD2C3CBAECD0}"/>
              </a:ext>
              <a:ext uri="{C183D7F6-B498-43B3-948B-1728B52AA6E4}">
                <adec:decorative xmlns:adec="http://schemas.microsoft.com/office/drawing/2017/decorative" val="1"/>
              </a:ext>
            </a:extLst>
          </p:cNvPr>
          <p:cNvSpPr txBox="1">
            <a:spLocks/>
          </p:cNvSpPr>
          <p:nvPr/>
        </p:nvSpPr>
        <p:spPr>
          <a:xfrm>
            <a:off x="5030015" y="1528861"/>
            <a:ext cx="4247335" cy="1747739"/>
          </a:xfrm>
          <a:prstGeom prst="rect">
            <a:avLst/>
          </a:prstGeom>
          <a:ln w="38100">
            <a:solidFill>
              <a:srgbClr val="037DA3"/>
            </a:solidFill>
          </a:ln>
        </p:spPr>
        <p:txBody>
          <a:bodyPr vert="horz" lIns="91440" tIns="45720" rIns="91440" bIns="45720" rtlCol="0" anchor="t" anchorCtr="0"/>
          <a:lstStyle>
            <a:defPPr>
              <a:defRPr lang="en-US"/>
            </a:defPPr>
            <a:lvl1pPr marL="0" algn="ctr" defTabSz="457200" rtl="0" eaLnBrk="1" latinLnBrk="0" hangingPunct="1">
              <a:defRPr sz="13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93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200" dirty="0">
                <a:latin typeface="Arial"/>
                <a:cs typeface="Arial"/>
              </a:rPr>
              <a:t>Team Approach to Improving Diagnosis</a:t>
            </a:r>
            <a:endParaRPr lang="en-US" sz="3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8</a:t>
            </a:fld>
            <a:endParaRPr lang="en-US">
              <a:solidFill>
                <a:schemeClr val="tx1"/>
              </a:solidFill>
            </a:endParaRPr>
          </a:p>
        </p:txBody>
      </p:sp>
      <p:pic>
        <p:nvPicPr>
          <p:cNvPr id="9" name="Picture Placeholder 5" descr="A diagram portraying the diagnostic process as revolving around the patient and caregiver, with primary care, specialty care, and laboratory and medical imaging as the groups involved in the diagnostic process. The three domains for improving diagnosis are accuracy, timeliness, and communication which must be ensured by all groups involved in the diagnosis. ">
            <a:extLst>
              <a:ext uri="{FF2B5EF4-FFF2-40B4-BE49-F238E27FC236}">
                <a16:creationId xmlns:a16="http://schemas.microsoft.com/office/drawing/2014/main" id="{4E0041DF-1AB7-D99C-0E7F-3E37129FF7F6}"/>
              </a:ext>
            </a:extLst>
          </p:cNvPr>
          <p:cNvPicPr>
            <a:picLocks noGrp="1" noChangeAspect="1"/>
          </p:cNvPicPr>
          <p:nvPr>
            <p:ph type="pic" sz="quarter" idx="13"/>
          </p:nvPr>
        </p:nvPicPr>
        <p:blipFill rotWithShape="1">
          <a:blip r:embed="rId3"/>
          <a:srcRect l="-41176" r="-41176"/>
          <a:stretch/>
        </p:blipFill>
        <p:spPr>
          <a:xfrm>
            <a:off x="690563" y="1600200"/>
            <a:ext cx="8677275" cy="4749800"/>
          </a:xfrm>
          <a:prstGeom prst="rect">
            <a:avLst/>
          </a:prstGeom>
        </p:spPr>
      </p:pic>
    </p:spTree>
    <p:extLst>
      <p:ext uri="{BB962C8B-B14F-4D97-AF65-F5344CB8AC3E}">
        <p14:creationId xmlns:p14="http://schemas.microsoft.com/office/powerpoint/2010/main" val="142982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F2B2D2C-99A0-1473-F0F5-97964C326E41}"/>
              </a:ext>
              <a:ext uri="{C183D7F6-B498-43B3-948B-1728B52AA6E4}">
                <adec:decorative xmlns:adec="http://schemas.microsoft.com/office/drawing/2017/decorative" val="1"/>
              </a:ext>
            </a:extLst>
          </p:cNvPr>
          <p:cNvGrpSpPr/>
          <p:nvPr/>
        </p:nvGrpSpPr>
        <p:grpSpPr>
          <a:xfrm>
            <a:off x="5017403" y="1465782"/>
            <a:ext cx="4274820" cy="5515337"/>
            <a:chOff x="286544" y="3444046"/>
            <a:chExt cx="9553092" cy="3658503"/>
          </a:xfrm>
        </p:grpSpPr>
        <p:sp>
          <p:nvSpPr>
            <p:cNvPr id="11" name="Rectangle: Diagonal Corners Rounded 10">
              <a:extLst>
                <a:ext uri="{FF2B5EF4-FFF2-40B4-BE49-F238E27FC236}">
                  <a16:creationId xmlns:a16="http://schemas.microsoft.com/office/drawing/2014/main" id="{EA17CF31-8201-3B6E-AB4A-7781FE75AD5A}"/>
                </a:ext>
              </a:extLst>
            </p:cNvPr>
            <p:cNvSpPr/>
            <p:nvPr/>
          </p:nvSpPr>
          <p:spPr>
            <a:xfrm>
              <a:off x="286544" y="3444046"/>
              <a:ext cx="9227981" cy="3587420"/>
            </a:xfrm>
            <a:prstGeom prst="round2Diag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73F61C06-95E2-0F17-C83E-82E96C8E39CC}"/>
                </a:ext>
              </a:extLst>
            </p:cNvPr>
            <p:cNvSpPr/>
            <p:nvPr/>
          </p:nvSpPr>
          <p:spPr>
            <a:xfrm>
              <a:off x="611656" y="3515129"/>
              <a:ext cx="9227980" cy="3587420"/>
            </a:xfrm>
            <a:prstGeom prst="round2DiagRect">
              <a:avLst/>
            </a:prstGeom>
            <a:solidFill>
              <a:srgbClr val="D4D5D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AHRQ Safety Program Details</a:t>
            </a:r>
          </a:p>
        </p:txBody>
      </p:sp>
      <p:sp>
        <p:nvSpPr>
          <p:cNvPr id="3" name="Content Placeholder 2">
            <a:extLst>
              <a:ext uri="{FF2B5EF4-FFF2-40B4-BE49-F238E27FC236}">
                <a16:creationId xmlns:a16="http://schemas.microsoft.com/office/drawing/2014/main" id="{C34A0A45-F77A-5F62-5F81-7D261D59E2AD}"/>
              </a:ext>
            </a:extLst>
          </p:cNvPr>
          <p:cNvSpPr>
            <a:spLocks noGrp="1"/>
          </p:cNvSpPr>
          <p:nvPr>
            <p:ph sz="half" idx="1"/>
          </p:nvPr>
        </p:nvSpPr>
        <p:spPr>
          <a:xfrm>
            <a:off x="691515" y="1592381"/>
            <a:ext cx="4274820" cy="5408177"/>
          </a:xfrm>
        </p:spPr>
        <p:txBody>
          <a:bodyPr>
            <a:noAutofit/>
          </a:bodyPr>
          <a:lstStyle/>
          <a:p>
            <a:pPr marL="0" indent="0" defTabSz="914400">
              <a:lnSpc>
                <a:spcPct val="100000"/>
              </a:lnSpc>
              <a:spcBef>
                <a:spcPts val="0"/>
              </a:spcBef>
              <a:buFont typeface="Arial" panose="020B0604020202020204" pitchFamily="34" charset="0"/>
              <a:buNone/>
              <a:defRPr/>
            </a:pPr>
            <a:r>
              <a:rPr lang="en-US" sz="1750" b="1" dirty="0">
                <a:latin typeface="Arial" panose="020B0604020202020204" pitchFamily="34" charset="0"/>
                <a:cs typeface="Arial" panose="020B0604020202020204" pitchFamily="34" charset="0"/>
              </a:rPr>
              <a:t>Timeline</a:t>
            </a:r>
            <a:endParaRPr lang="en-US" sz="1750" b="1" dirty="0">
              <a:solidFill>
                <a:prstClr val="black"/>
              </a:solidFill>
              <a:latin typeface="Arial" panose="020B0604020202020204" pitchFamily="34" charset="0"/>
              <a:cs typeface="Arial" panose="020B0604020202020204" pitchFamily="34" charset="0"/>
            </a:endParaRPr>
          </a:p>
          <a:p>
            <a:pPr marL="468630" indent="-285750" defTabSz="914400">
              <a:lnSpc>
                <a:spcPct val="100000"/>
              </a:lnSpc>
              <a:spcBef>
                <a:spcPts val="0"/>
              </a:spcBef>
              <a:buFont typeface="Arial" panose="020B0604020202020204" pitchFamily="34" charset="0"/>
              <a:buChar char="•"/>
              <a:defRPr/>
            </a:pPr>
            <a:r>
              <a:rPr lang="en-US" sz="1750" b="0" dirty="0">
                <a:latin typeface="Arial" panose="020B0604020202020204" pitchFamily="34" charset="0"/>
                <a:cs typeface="Arial" panose="020B0604020202020204" pitchFamily="34" charset="0"/>
              </a:rPr>
              <a:t>12-month program</a:t>
            </a:r>
          </a:p>
          <a:p>
            <a:pPr marL="468630" indent="-285750" defTabSz="914400">
              <a:lnSpc>
                <a:spcPct val="100000"/>
              </a:lnSpc>
              <a:spcBef>
                <a:spcPts val="0"/>
              </a:spcBef>
              <a:buFont typeface="Arial" panose="020B0604020202020204" pitchFamily="34" charset="0"/>
              <a:buChar char="•"/>
              <a:defRPr/>
            </a:pPr>
            <a:r>
              <a:rPr lang="en-US" sz="1750" b="0" dirty="0">
                <a:latin typeface="Arial" panose="020B0604020202020204" pitchFamily="34" charset="0"/>
                <a:cs typeface="Arial" panose="020B0604020202020204" pitchFamily="34" charset="0"/>
              </a:rPr>
              <a:t>Begins Fall 2023</a:t>
            </a:r>
          </a:p>
          <a:p>
            <a:pPr marL="468630" indent="-285750" defTabSz="914400">
              <a:lnSpc>
                <a:spcPct val="100000"/>
              </a:lnSpc>
              <a:spcBef>
                <a:spcPts val="0"/>
              </a:spcBef>
              <a:spcAft>
                <a:spcPts val="600"/>
              </a:spcAft>
              <a:buFont typeface="Arial" panose="020B0604020202020204" pitchFamily="34" charset="0"/>
              <a:buChar char="•"/>
              <a:defRPr/>
            </a:pPr>
            <a:r>
              <a:rPr lang="en-US" sz="1750" b="0" dirty="0"/>
              <a:t>Enroll by August 28, 2023</a:t>
            </a:r>
            <a:endParaRPr lang="en-US" sz="1750" b="0" dirty="0">
              <a:latin typeface="Arial" panose="020B0604020202020204" pitchFamily="34" charset="0"/>
              <a:cs typeface="Arial" panose="020B0604020202020204" pitchFamily="34" charset="0"/>
            </a:endParaRPr>
          </a:p>
          <a:p>
            <a:pPr marL="0" indent="0" defTabSz="914400">
              <a:lnSpc>
                <a:spcPct val="100000"/>
              </a:lnSpc>
              <a:spcBef>
                <a:spcPts val="0"/>
              </a:spcBef>
              <a:buFont typeface="Arial" panose="020B0604020202020204" pitchFamily="34" charset="0"/>
              <a:buNone/>
              <a:defRPr/>
            </a:pPr>
            <a:r>
              <a:rPr lang="en-US" sz="1750" b="1" dirty="0">
                <a:latin typeface="Arial" panose="020B0604020202020204" pitchFamily="34" charset="0"/>
                <a:cs typeface="Arial" panose="020B0604020202020204" pitchFamily="34" charset="0"/>
              </a:rPr>
              <a:t>Free to Participate</a:t>
            </a:r>
          </a:p>
          <a:p>
            <a:pPr marL="468630" indent="-285750" defTabSz="914400">
              <a:lnSpc>
                <a:spcPct val="100000"/>
              </a:lnSpc>
              <a:spcBef>
                <a:spcPts val="0"/>
              </a:spcBef>
              <a:spcAft>
                <a:spcPts val="600"/>
              </a:spcAft>
              <a:buFont typeface="Arial" panose="020B0604020202020204" pitchFamily="34" charset="0"/>
              <a:buChar char="•"/>
              <a:defRPr/>
            </a:pPr>
            <a:r>
              <a:rPr lang="en-US" sz="1750" b="0" dirty="0">
                <a:latin typeface="Arial" panose="020B0604020202020204" pitchFamily="34" charset="0"/>
                <a:cs typeface="Arial" panose="020B0604020202020204" pitchFamily="34" charset="0"/>
              </a:rPr>
              <a:t>No cost to participate</a:t>
            </a:r>
          </a:p>
          <a:p>
            <a:pPr marL="468630" indent="-285750" defTabSz="914400">
              <a:lnSpc>
                <a:spcPct val="100000"/>
              </a:lnSpc>
              <a:spcBef>
                <a:spcPts val="0"/>
              </a:spcBef>
              <a:spcAft>
                <a:spcPts val="600"/>
              </a:spcAft>
              <a:buFont typeface="Arial" panose="020B0604020202020204" pitchFamily="34" charset="0"/>
              <a:buChar char="•"/>
              <a:defRPr/>
            </a:pPr>
            <a:r>
              <a:rPr lang="en-US" sz="1750" b="0" dirty="0"/>
              <a:t>No contract or Institutional Review Board (IRB) required</a:t>
            </a:r>
            <a:endParaRPr lang="en-US" sz="1750" dirty="0">
              <a:latin typeface="Arial" panose="020B0604020202020204" pitchFamily="34" charset="0"/>
              <a:cs typeface="Arial" panose="020B0604020202020204" pitchFamily="34" charset="0"/>
            </a:endParaRPr>
          </a:p>
          <a:p>
            <a:pPr marL="0" indent="0" defTabSz="914400">
              <a:lnSpc>
                <a:spcPct val="100000"/>
              </a:lnSpc>
              <a:spcBef>
                <a:spcPts val="0"/>
              </a:spcBef>
              <a:buFont typeface="Arial" panose="020B0604020202020204" pitchFamily="34" charset="0"/>
              <a:buNone/>
              <a:defRPr/>
            </a:pPr>
            <a:r>
              <a:rPr lang="en-US" sz="1750" b="1" dirty="0">
                <a:latin typeface="Arial" panose="020B0604020202020204" pitchFamily="34" charset="0"/>
                <a:cs typeface="Arial" panose="020B0604020202020204" pitchFamily="34" charset="0"/>
              </a:rPr>
              <a:t>Time commitment</a:t>
            </a:r>
            <a:endParaRPr lang="en-US" sz="1750" b="1" dirty="0">
              <a:solidFill>
                <a:prstClr val="black"/>
              </a:solidFill>
              <a:latin typeface="Arial" panose="020B0604020202020204" pitchFamily="34" charset="0"/>
              <a:cs typeface="Arial" panose="020B0604020202020204" pitchFamily="34" charset="0"/>
            </a:endParaRPr>
          </a:p>
          <a:p>
            <a:pPr marL="468630" indent="-285750" defTabSz="914400">
              <a:lnSpc>
                <a:spcPct val="100000"/>
              </a:lnSpc>
              <a:spcBef>
                <a:spcPts val="0"/>
              </a:spcBef>
              <a:spcAft>
                <a:spcPts val="600"/>
              </a:spcAft>
              <a:buFont typeface="Arial" panose="020B0604020202020204" pitchFamily="34" charset="0"/>
              <a:buChar char="•"/>
              <a:defRPr/>
            </a:pPr>
            <a:r>
              <a:rPr lang="en-US" sz="1750" b="0" dirty="0">
                <a:latin typeface="Arial" panose="020B0604020202020204" pitchFamily="34" charset="0"/>
                <a:cs typeface="Arial" panose="020B0604020202020204" pitchFamily="34" charset="0"/>
              </a:rPr>
              <a:t>As little as 2 hours per</a:t>
            </a:r>
            <a:r>
              <a:rPr lang="en-US" sz="1750" b="0" dirty="0"/>
              <a:t> month</a:t>
            </a:r>
          </a:p>
          <a:p>
            <a:pPr marL="0" indent="0" defTabSz="914400">
              <a:lnSpc>
                <a:spcPct val="100000"/>
              </a:lnSpc>
              <a:spcBef>
                <a:spcPts val="0"/>
              </a:spcBef>
              <a:buFont typeface="Arial" panose="020B0604020202020204" pitchFamily="34" charset="0"/>
              <a:buNone/>
              <a:defRPr/>
            </a:pPr>
            <a:r>
              <a:rPr lang="en-US" sz="1750" b="1" dirty="0">
                <a:latin typeface="Arial" panose="020B0604020202020204" pitchFamily="34" charset="0"/>
                <a:cs typeface="Arial" panose="020B0604020202020204" pitchFamily="34" charset="0"/>
              </a:rPr>
              <a:t>CME, CEU and ABIM MOC credits</a:t>
            </a:r>
            <a:endParaRPr lang="en-US" sz="1750" b="1" dirty="0">
              <a:solidFill>
                <a:prstClr val="black"/>
              </a:solidFill>
              <a:latin typeface="Arial" panose="020B0604020202020204" pitchFamily="34" charset="0"/>
              <a:cs typeface="Arial" panose="020B0604020202020204" pitchFamily="34" charset="0"/>
            </a:endParaRPr>
          </a:p>
          <a:p>
            <a:pPr marL="468630" indent="-285750" defTabSz="914400">
              <a:lnSpc>
                <a:spcPct val="100000"/>
              </a:lnSpc>
              <a:spcBef>
                <a:spcPts val="0"/>
              </a:spcBef>
              <a:buFont typeface="Arial" panose="020B0604020202020204" pitchFamily="34" charset="0"/>
              <a:buChar char="•"/>
              <a:defRPr/>
            </a:pPr>
            <a:r>
              <a:rPr lang="en-US" sz="1750" b="0" dirty="0">
                <a:latin typeface="Arial" panose="020B0604020202020204" pitchFamily="34" charset="0"/>
                <a:cs typeface="Arial" panose="020B0604020202020204" pitchFamily="34" charset="0"/>
              </a:rPr>
              <a:t>Continuing medical education (CME) and continuing education unit (CEU) credits will be available</a:t>
            </a:r>
          </a:p>
          <a:p>
            <a:pPr marL="468630" indent="-285750" defTabSz="914400">
              <a:lnSpc>
                <a:spcPct val="100000"/>
              </a:lnSpc>
              <a:spcBef>
                <a:spcPts val="0"/>
              </a:spcBef>
              <a:buFont typeface="Arial" panose="020B0604020202020204" pitchFamily="34" charset="0"/>
              <a:buChar char="•"/>
              <a:defRPr/>
            </a:pPr>
            <a:r>
              <a:rPr lang="en-US" sz="1750" b="0" dirty="0">
                <a:latin typeface="Arial" panose="020B0604020202020204" pitchFamily="34" charset="0"/>
                <a:cs typeface="Arial" panose="020B0604020202020204" pitchFamily="34" charset="0"/>
              </a:rPr>
              <a:t>American Board of Internal Medicine (ABIM) maintenance of certification (MOC) points will be available</a:t>
            </a:r>
          </a:p>
        </p:txBody>
      </p:sp>
      <p:sp>
        <p:nvSpPr>
          <p:cNvPr id="7" name="Content Placeholder 6">
            <a:extLst>
              <a:ext uri="{FF2B5EF4-FFF2-40B4-BE49-F238E27FC236}">
                <a16:creationId xmlns:a16="http://schemas.microsoft.com/office/drawing/2014/main" id="{42739A2B-C856-5F54-DD47-95E545BEC10A}"/>
              </a:ext>
            </a:extLst>
          </p:cNvPr>
          <p:cNvSpPr>
            <a:spLocks noGrp="1"/>
          </p:cNvSpPr>
          <p:nvPr>
            <p:ph sz="half" idx="13"/>
          </p:nvPr>
        </p:nvSpPr>
        <p:spPr>
          <a:xfrm>
            <a:off x="5288348" y="1803042"/>
            <a:ext cx="4054676" cy="5197516"/>
          </a:xfrm>
        </p:spPr>
        <p:txBody>
          <a:bodyPr>
            <a:normAutofit/>
          </a:bodyPr>
          <a:lstStyle/>
          <a:p>
            <a:pPr marL="0" lvl="2" indent="0" defTabSz="914400">
              <a:spcBef>
                <a:spcPts val="0"/>
              </a:spcBef>
              <a:spcAft>
                <a:spcPts val="1200"/>
              </a:spcAft>
              <a:buNone/>
              <a:defRPr/>
            </a:pPr>
            <a:r>
              <a:rPr lang="da-DK" sz="2000" b="1" u="sng" dirty="0">
                <a:solidFill>
                  <a:prstClr val="black"/>
                </a:solidFill>
                <a:latin typeface="Arial" panose="020B0604020202020204" pitchFamily="34" charset="0"/>
                <a:cs typeface="Arial" panose="020B0604020202020204" pitchFamily="34" charset="0"/>
              </a:rPr>
              <a:t>Eligibility Criteria</a:t>
            </a:r>
            <a:endParaRPr lang="da-DK" sz="2000" b="1" dirty="0">
              <a:solidFill>
                <a:prstClr val="black"/>
              </a:solidFill>
              <a:latin typeface="Arial" panose="020B0604020202020204" pitchFamily="34" charset="0"/>
              <a:cs typeface="Arial" panose="020B0604020202020204" pitchFamily="34" charset="0"/>
            </a:endParaRPr>
          </a:p>
          <a:p>
            <a:pPr marL="0" lvl="2" indent="0" defTabSz="914400">
              <a:buNone/>
              <a:defRPr/>
            </a:pPr>
            <a:r>
              <a:rPr lang="da-DK" b="1" dirty="0">
                <a:solidFill>
                  <a:prstClr val="black"/>
                </a:solidFill>
                <a:latin typeface="Arial" panose="020B0604020202020204" pitchFamily="34" charset="0"/>
                <a:cs typeface="Arial" panose="020B0604020202020204" pitchFamily="34" charset="0"/>
              </a:rPr>
              <a:t>Practice Types</a:t>
            </a:r>
          </a:p>
          <a:p>
            <a:pPr marL="400050" lvl="2" indent="-228600" defTabSz="914400">
              <a:spcBef>
                <a:spcPts val="0"/>
              </a:spcBef>
              <a:spcAft>
                <a:spcPts val="1200"/>
              </a:spcAft>
              <a:defRPr/>
            </a:pPr>
            <a:r>
              <a:rPr lang="en-US" dirty="0">
                <a:solidFill>
                  <a:prstClr val="black"/>
                </a:solidFill>
                <a:latin typeface="Arial" panose="020B0604020202020204" pitchFamily="34" charset="0"/>
                <a:cs typeface="Arial" panose="020B0604020202020204" pitchFamily="34" charset="0"/>
              </a:rPr>
              <a:t>Primary care practices (adult and family), gynecology practices, community-based health clinics, and urgent care clinics</a:t>
            </a:r>
          </a:p>
          <a:p>
            <a:pPr marL="0" lvl="2" indent="0" defTabSz="914400">
              <a:buNone/>
              <a:defRPr/>
            </a:pPr>
            <a:r>
              <a:rPr lang="da-DK" b="1" dirty="0">
                <a:solidFill>
                  <a:prstClr val="black"/>
                </a:solidFill>
                <a:latin typeface="Arial" panose="020B0604020202020204" pitchFamily="34" charset="0"/>
                <a:cs typeface="Arial" panose="020B0604020202020204" pitchFamily="34" charset="0"/>
              </a:rPr>
              <a:t>Facility</a:t>
            </a:r>
          </a:p>
          <a:p>
            <a:pPr marL="400050" lvl="2" indent="-228600" defTabSz="914400">
              <a:tabLst>
                <a:tab pos="514350" algn="l"/>
                <a:tab pos="800100" algn="l"/>
              </a:tabLst>
              <a:defRPr/>
            </a:pPr>
            <a:r>
              <a:rPr lang="en-US" dirty="0">
                <a:solidFill>
                  <a:prstClr val="black"/>
                </a:solidFill>
                <a:latin typeface="Arial" panose="020B0604020202020204" pitchFamily="34" charset="0"/>
                <a:cs typeface="Arial" panose="020B0604020202020204" pitchFamily="34" charset="0"/>
              </a:rPr>
              <a:t>Brick-and-mortar practices</a:t>
            </a:r>
          </a:p>
          <a:p>
            <a:pPr marL="400050" lvl="2" indent="-228600" defTabSz="914400">
              <a:spcBef>
                <a:spcPts val="0"/>
              </a:spcBef>
              <a:spcAft>
                <a:spcPts val="1200"/>
              </a:spcAft>
              <a:tabLst>
                <a:tab pos="514350" algn="l"/>
                <a:tab pos="800100" algn="l"/>
              </a:tabLst>
              <a:defRPr/>
            </a:pPr>
            <a:r>
              <a:rPr lang="en-US" dirty="0">
                <a:solidFill>
                  <a:prstClr val="black"/>
                </a:solidFill>
                <a:latin typeface="Arial" panose="020B0604020202020204" pitchFamily="34" charset="0"/>
                <a:cs typeface="Arial" panose="020B0604020202020204" pitchFamily="34" charset="0"/>
              </a:rPr>
              <a:t>Any location (rural, suburban, urban)</a:t>
            </a:r>
            <a:endParaRPr lang="da-DK" dirty="0">
              <a:solidFill>
                <a:prstClr val="black"/>
              </a:solidFill>
              <a:latin typeface="Arial" panose="020B0604020202020204" pitchFamily="34" charset="0"/>
              <a:cs typeface="Arial" panose="020B0604020202020204" pitchFamily="34" charset="0"/>
            </a:endParaRPr>
          </a:p>
          <a:p>
            <a:pPr marL="0" lvl="2" indent="0" defTabSz="914400">
              <a:buNone/>
              <a:defRPr/>
            </a:pPr>
            <a:r>
              <a:rPr lang="da-DK" b="1" dirty="0">
                <a:solidFill>
                  <a:prstClr val="black"/>
                </a:solidFill>
                <a:latin typeface="Arial" panose="020B0604020202020204" pitchFamily="34" charset="0"/>
                <a:cs typeface="Arial" panose="020B0604020202020204" pitchFamily="34" charset="0"/>
              </a:rPr>
              <a:t>Telemedicine Practice</a:t>
            </a:r>
          </a:p>
          <a:p>
            <a:pPr marL="342900" lvl="2" indent="-171450" defTabSz="914400">
              <a:spcBef>
                <a:spcPts val="0"/>
              </a:spcBef>
              <a:spcAft>
                <a:spcPts val="1200"/>
              </a:spcAf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Telehealth with video is available</a:t>
            </a:r>
            <a:endParaRPr lang="da-DK" dirty="0">
              <a:solidFill>
                <a:prstClr val="black"/>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129393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2" id="{F328CEFB-69FE-4CA2-8322-0F5AAEBA6E5E}" vid="{190FD649-1628-48BB-89F0-37084493FE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b3014e-fe00-4e4e-892f-8f0a76489077" xsi:nil="true"/>
    <lcf76f155ced4ddcb4097134ff3c332f xmlns="97d4219d-d19e-485f-a500-53c83ec088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C10FE9B0C8244A83F06B4239119189" ma:contentTypeVersion="14" ma:contentTypeDescription="Create a new document." ma:contentTypeScope="" ma:versionID="805c25abe3c31c359ed5d9fbbcf8a2c6">
  <xsd:schema xmlns:xsd="http://www.w3.org/2001/XMLSchema" xmlns:xs="http://www.w3.org/2001/XMLSchema" xmlns:p="http://schemas.microsoft.com/office/2006/metadata/properties" xmlns:ns2="97d4219d-d19e-485f-a500-53c83ec0883b" xmlns:ns3="87b3014e-fe00-4e4e-892f-8f0a76489077" targetNamespace="http://schemas.microsoft.com/office/2006/metadata/properties" ma:root="true" ma:fieldsID="c7e22e5e61ad0648bd1f85e010e26608" ns2:_="" ns3:_="">
    <xsd:import namespace="97d4219d-d19e-485f-a500-53c83ec0883b"/>
    <xsd:import namespace="87b3014e-fe00-4e4e-892f-8f0a764890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4219d-d19e-485f-a500-53c83ec08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b3014e-fe00-4e4e-892f-8f0a764890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6deb2d-acf4-41f7-9ef7-ce88a46ed612}" ma:internalName="TaxCatchAll" ma:showField="CatchAllData" ma:web="87b3014e-fe00-4e4e-892f-8f0a76489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3DAFBC-4CC2-40AD-AD62-CE3E57442C66}">
  <ds:schemaRefs>
    <ds:schemaRef ds:uri="87b3014e-fe00-4e4e-892f-8f0a76489077"/>
    <ds:schemaRef ds:uri="97d4219d-d19e-485f-a500-53c83ec088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803C8E-97A8-423C-BDAF-AB75915B55C6}">
  <ds:schemaRefs>
    <ds:schemaRef ds:uri="http://schemas.microsoft.com/sharepoint/v3/contenttype/forms"/>
  </ds:schemaRefs>
</ds:datastoreItem>
</file>

<file path=customXml/itemProps3.xml><?xml version="1.0" encoding="utf-8"?>
<ds:datastoreItem xmlns:ds="http://schemas.openxmlformats.org/officeDocument/2006/customXml" ds:itemID="{A3DEFD79-E68B-4C9A-824F-4923C7D2C327}">
  <ds:schemaRefs>
    <ds:schemaRef ds:uri="87b3014e-fe00-4e4e-892f-8f0a76489077"/>
    <ds:schemaRef ds:uri="97d4219d-d19e-485f-a500-53c83ec088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Telemedicine PPT Template 9.2.22</Template>
  <TotalTime>380</TotalTime>
  <Words>1122</Words>
  <Application>Microsoft Office PowerPoint</Application>
  <PresentationFormat>Custom</PresentationFormat>
  <Paragraphs>182</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AHRQ Safety Program for Telemedicine: Improving the Diagnostic Process</vt:lpstr>
      <vt:lpstr>Presenter</vt:lpstr>
      <vt:lpstr>Clinical Importance</vt:lpstr>
      <vt:lpstr>Closing the Loop1</vt:lpstr>
      <vt:lpstr>Opportunities To Close the Loop</vt:lpstr>
      <vt:lpstr>Case Example: Delayed Diagnosis of  Colon Cancer2</vt:lpstr>
      <vt:lpstr>AHRQ Safety Program Overview</vt:lpstr>
      <vt:lpstr>Team Approach to Improving Diagnosis</vt:lpstr>
      <vt:lpstr>AHRQ Safety Program Details</vt:lpstr>
      <vt:lpstr>Benefits of Participation</vt:lpstr>
      <vt:lpstr>National Educational Webinars</vt:lpstr>
      <vt:lpstr>AHRQ Safety Program Timeline</vt:lpstr>
      <vt:lpstr>Data Collection From Participating Practices</vt:lpstr>
      <vt:lpstr>Data Confidentiality</vt:lpstr>
      <vt:lpstr>Anticipated Outcomes of Participation</vt:lpstr>
      <vt:lpstr>Thank You</vt:lpstr>
      <vt:lpstr>References</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Telemedicine: Improving the Diagnostic Process</dc:title>
  <dc:creator>Mikaela Harmsen</dc:creator>
  <cp:lastModifiedBy>Mikaela Harmsen</cp:lastModifiedBy>
  <cp:revision>23</cp:revision>
  <dcterms:created xsi:type="dcterms:W3CDTF">2022-09-02T15:57:09Z</dcterms:created>
  <dcterms:modified xsi:type="dcterms:W3CDTF">2023-05-25T15:47:17Z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0x01010028C10FE9B0C8244A83F06B4239119189</vt:lpwstr>
  </property>
  <property fmtid="{D5CDD505-2E9C-101B-9397-08002B2CF9AE}" pid="3" name="MediaServiceImageTags">
    <vt:lpwstr/>
  </property>
</Properties>
</file>