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22"/>
  </p:notesMasterIdLst>
  <p:sldIdLst>
    <p:sldId id="256" r:id="rId5"/>
    <p:sldId id="376" r:id="rId6"/>
    <p:sldId id="366" r:id="rId7"/>
    <p:sldId id="390" r:id="rId8"/>
    <p:sldId id="392" r:id="rId9"/>
    <p:sldId id="378" r:id="rId10"/>
    <p:sldId id="355" r:id="rId11"/>
    <p:sldId id="385" r:id="rId12"/>
    <p:sldId id="357" r:id="rId13"/>
    <p:sldId id="388" r:id="rId14"/>
    <p:sldId id="389" r:id="rId15"/>
    <p:sldId id="381" r:id="rId16"/>
    <p:sldId id="380" r:id="rId17"/>
    <p:sldId id="369" r:id="rId18"/>
    <p:sldId id="384" r:id="rId19"/>
    <p:sldId id="360" r:id="rId20"/>
    <p:sldId id="382" r:id="rId21"/>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0" userDrawn="1">
          <p15:clr>
            <a:srgbClr val="A4A3A4"/>
          </p15:clr>
        </p15:guide>
        <p15:guide id="2" pos="3168" userDrawn="1">
          <p15:clr>
            <a:srgbClr val="A4A3A4"/>
          </p15:clr>
        </p15:guide>
        <p15:guide id="3" orient="horz" pos="984" userDrawn="1">
          <p15:clr>
            <a:srgbClr val="A4A3A4"/>
          </p15:clr>
        </p15:guide>
        <p15:guide id="4" orient="horz" pos="4416" userDrawn="1">
          <p15:clr>
            <a:srgbClr val="A4A3A4"/>
          </p15:clr>
        </p15:guide>
        <p15:guide id="5" orient="horz" pos="2712" userDrawn="1">
          <p15:clr>
            <a:srgbClr val="A4A3A4"/>
          </p15:clr>
        </p15:guide>
        <p15:guide id="6" orient="horz" pos="1392" userDrawn="1">
          <p15:clr>
            <a:srgbClr val="A4A3A4"/>
          </p15:clr>
        </p15:guide>
        <p15:guide id="7" pos="3936" userDrawn="1">
          <p15:clr>
            <a:srgbClr val="A4A3A4"/>
          </p15:clr>
        </p15:guide>
        <p15:guide id="8" pos="432" userDrawn="1">
          <p15:clr>
            <a:srgbClr val="A4A3A4"/>
          </p15:clr>
        </p15:guide>
        <p15:guide id="9" pos="192" userDrawn="1">
          <p15:clr>
            <a:srgbClr val="A4A3A4"/>
          </p15:clr>
        </p15:guide>
        <p15:guide id="10" pos="6120" userDrawn="1">
          <p15:clr>
            <a:srgbClr val="A4A3A4"/>
          </p15:clr>
        </p15:guide>
        <p15:guide id="11" pos="5856" userDrawn="1">
          <p15:clr>
            <a:srgbClr val="A4A3A4"/>
          </p15:clr>
        </p15:guide>
        <p15:guide id="12" orient="horz" pos="2448" userDrawn="1">
          <p15:clr>
            <a:srgbClr val="A4A3A4"/>
          </p15:clr>
        </p15:guide>
        <p15:guide id="13" orient="horz" pos="20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CA0205-7B3B-845E-3D46-37561B764717}" name="Miller, Melissa (AHRQ/CQuIPS)" initials="MM(" userId="S::melissa.miller@ahrq.hhs.gov::f7dfb7b7-769d-461c-be53-cc0a991ac921" providerId="AD"/>
  <p188:author id="{243B0B13-CD1D-7D34-CB8B-9D4BDFC42D8F}" name="Ashley Anderson" initials="AA" userId="S::anderson-ashley@norc.org::44d519ef-bc6f-429c-93af-2ee5be4d22e8" providerId="AD"/>
  <p188:author id="{A4344334-7138-D3AA-4824-FA55451138FD}" name="Mikaela Harmsen" initials="MH" userId="S::harmsen-mikaela@norc.org::4f188d74-c588-46d1-b855-6f5e35b7a87a" providerId="AD"/>
  <p188:author id="{11350249-8305-9244-6990-1FD9371DD2C0}" name="Henderson, Susan (AHRQ/CQuIPS)" initials="HS(" userId="S::Susan.Henderson@ahrq.hhs.gov::be03e4c4-8aa6-4af0-941e-a67dd7c07131" providerId="AD"/>
  <p188:author id="{D193505A-65D7-67EE-4DE9-ADCBA886A01C}" name="Heidenrich, Christine (AHRQ/OC) (CTR)" initials="HC((" userId="S::Christine.Heidenrich@ahrq.hhs.gov::58cf9597-5aed-4544-869e-b91fdda55fa7" providerId="AD"/>
  <p188:author id="{E2924A73-10F0-C690-3FD9-59A3CB83F517}" name="Bradford, Andrea" initials="BA" userId="S::andrea.bradford_bcm.edu#ext#@norc.onmicrosoft.com::817c161b-306b-47f7-ad6c-617d58ff44bc" providerId="AD"/>
  <p188:author id="{F8BE567E-A101-D69C-197C-077FE9FD4914}" name="Melissa Heim Viox (she/her)" initials="MHV(" userId="S::HeimViox-Melissa@norc.org::b00859a1-bbe9-4f82-b856-ec21db99c9ca" providerId="AD"/>
  <p188:author id="{4C52E6AE-938F-718F-0367-DFBC30371E7B}" name="Carly Parry" initials="CP" userId="S::parry-carly@norc.org::209a35af-700e-4cc1-b441-4336fdb80d4e" providerId="AD"/>
  <p188:author id="{70B57DC7-2C66-9C1A-CD93-199C2589F150}" name="Amanda Lynch" initials="AL" userId="S::Lynch-Amanda@norc.org::9dfa286a-4ef5-43d0-a635-94c92115e5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B6C8"/>
    <a:srgbClr val="D0E3EA"/>
    <a:srgbClr val="D4D5D7"/>
    <a:srgbClr val="037DA3"/>
    <a:srgbClr val="FAD701"/>
    <a:srgbClr val="0095C1"/>
    <a:srgbClr val="00A6D2"/>
    <a:srgbClr val="D1D2D4"/>
    <a:srgbClr val="2BB6DA"/>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EF60CD-F558-4E0F-8DE1-D4B89BD33736}" v="14" dt="2023-01-13T20:35:01.1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1158" y="96"/>
      </p:cViewPr>
      <p:guideLst>
        <p:guide orient="horz" pos="1680"/>
        <p:guide pos="3168"/>
        <p:guide orient="horz" pos="984"/>
        <p:guide orient="horz" pos="4416"/>
        <p:guide orient="horz" pos="2712"/>
        <p:guide orient="horz" pos="1392"/>
        <p:guide pos="3936"/>
        <p:guide pos="432"/>
        <p:guide pos="192"/>
        <p:guide pos="6120"/>
        <p:guide pos="5856"/>
        <p:guide orient="horz" pos="2448"/>
        <p:guide orient="horz" pos="20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085CC-83BA-413B-A805-377E9BD95A06}" type="datetimeFigureOut">
              <a:rPr lang="en-US" smtClean="0"/>
              <a:t>1/23/2023</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96DC57-69C7-456F-B713-21CA191E3AA1}" type="slidenum">
              <a:rPr lang="en-US" smtClean="0"/>
              <a:t>‹#›</a:t>
            </a:fld>
            <a:endParaRPr lang="en-US"/>
          </a:p>
        </p:txBody>
      </p:sp>
    </p:spTree>
    <p:extLst>
      <p:ext uri="{BB962C8B-B14F-4D97-AF65-F5344CB8AC3E}">
        <p14:creationId xmlns:p14="http://schemas.microsoft.com/office/powerpoint/2010/main" val="2384682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b="0">
              <a:effectLst/>
              <a:latin typeface="Calibri"/>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396DC57-69C7-456F-B713-21CA191E3AA1}" type="slidenum">
              <a:rPr lang="en-US" smtClean="0"/>
              <a:t>1</a:t>
            </a:fld>
            <a:endParaRPr lang="en-US"/>
          </a:p>
        </p:txBody>
      </p:sp>
    </p:spTree>
    <p:extLst>
      <p:ext uri="{BB962C8B-B14F-4D97-AF65-F5344CB8AC3E}">
        <p14:creationId xmlns:p14="http://schemas.microsoft.com/office/powerpoint/2010/main" val="561817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DC57-69C7-456F-B713-21CA191E3AA1}" type="slidenum">
              <a:rPr lang="en-US" smtClean="0"/>
              <a:t>10</a:t>
            </a:fld>
            <a:endParaRPr lang="en-US"/>
          </a:p>
        </p:txBody>
      </p:sp>
    </p:spTree>
    <p:extLst>
      <p:ext uri="{BB962C8B-B14F-4D97-AF65-F5344CB8AC3E}">
        <p14:creationId xmlns:p14="http://schemas.microsoft.com/office/powerpoint/2010/main" val="4148255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0396DC57-69C7-456F-B713-21CA191E3AA1}" type="slidenum">
              <a:rPr lang="en-US" smtClean="0"/>
              <a:t>11</a:t>
            </a:fld>
            <a:endParaRPr lang="en-US"/>
          </a:p>
        </p:txBody>
      </p:sp>
    </p:spTree>
    <p:extLst>
      <p:ext uri="{BB962C8B-B14F-4D97-AF65-F5344CB8AC3E}">
        <p14:creationId xmlns:p14="http://schemas.microsoft.com/office/powerpoint/2010/main" val="2474966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DC57-69C7-456F-B713-21CA191E3AA1}" type="slidenum">
              <a:rPr lang="en-US" smtClean="0"/>
              <a:t>12</a:t>
            </a:fld>
            <a:endParaRPr lang="en-US"/>
          </a:p>
        </p:txBody>
      </p:sp>
    </p:spTree>
    <p:extLst>
      <p:ext uri="{BB962C8B-B14F-4D97-AF65-F5344CB8AC3E}">
        <p14:creationId xmlns:p14="http://schemas.microsoft.com/office/powerpoint/2010/main" val="3468788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396DC57-69C7-456F-B713-21CA191E3AA1}" type="slidenum">
              <a:rPr lang="en-US" smtClean="0"/>
              <a:t>13</a:t>
            </a:fld>
            <a:endParaRPr lang="en-US"/>
          </a:p>
        </p:txBody>
      </p:sp>
    </p:spTree>
    <p:extLst>
      <p:ext uri="{BB962C8B-B14F-4D97-AF65-F5344CB8AC3E}">
        <p14:creationId xmlns:p14="http://schemas.microsoft.com/office/powerpoint/2010/main" val="1055562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0396DC57-69C7-456F-B713-21CA191E3AA1}" type="slidenum">
              <a:rPr lang="en-US" smtClean="0"/>
              <a:t>14</a:t>
            </a:fld>
            <a:endParaRPr lang="en-US"/>
          </a:p>
        </p:txBody>
      </p:sp>
    </p:spTree>
    <p:extLst>
      <p:ext uri="{BB962C8B-B14F-4D97-AF65-F5344CB8AC3E}">
        <p14:creationId xmlns:p14="http://schemas.microsoft.com/office/powerpoint/2010/main" val="320500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0396DC57-69C7-456F-B713-21CA191E3AA1}" type="slidenum">
              <a:rPr lang="en-US" smtClean="0"/>
              <a:t>15</a:t>
            </a:fld>
            <a:endParaRPr lang="en-US"/>
          </a:p>
        </p:txBody>
      </p:sp>
    </p:spTree>
    <p:extLst>
      <p:ext uri="{BB962C8B-B14F-4D97-AF65-F5344CB8AC3E}">
        <p14:creationId xmlns:p14="http://schemas.microsoft.com/office/powerpoint/2010/main" val="1274375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DC57-69C7-456F-B713-21CA191E3AA1}" type="slidenum">
              <a:rPr lang="en-US" smtClean="0"/>
              <a:t>16</a:t>
            </a:fld>
            <a:endParaRPr lang="en-US"/>
          </a:p>
        </p:txBody>
      </p:sp>
    </p:spTree>
    <p:extLst>
      <p:ext uri="{BB962C8B-B14F-4D97-AF65-F5344CB8AC3E}">
        <p14:creationId xmlns:p14="http://schemas.microsoft.com/office/powerpoint/2010/main" val="290751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cs typeface="Calibri"/>
            </a:endParaRPr>
          </a:p>
        </p:txBody>
      </p:sp>
      <p:sp>
        <p:nvSpPr>
          <p:cNvPr id="4" name="Slide Number Placeholder 3"/>
          <p:cNvSpPr>
            <a:spLocks noGrp="1"/>
          </p:cNvSpPr>
          <p:nvPr>
            <p:ph type="sldNum" sz="quarter" idx="5"/>
          </p:nvPr>
        </p:nvSpPr>
        <p:spPr/>
        <p:txBody>
          <a:bodyPr/>
          <a:lstStyle/>
          <a:p>
            <a:fld id="{0396DC57-69C7-456F-B713-21CA191E3AA1}" type="slidenum">
              <a:rPr lang="en-US" smtClean="0"/>
              <a:t>17</a:t>
            </a:fld>
            <a:endParaRPr lang="en-US"/>
          </a:p>
        </p:txBody>
      </p:sp>
    </p:spTree>
    <p:extLst>
      <p:ext uri="{BB962C8B-B14F-4D97-AF65-F5344CB8AC3E}">
        <p14:creationId xmlns:p14="http://schemas.microsoft.com/office/powerpoint/2010/main" val="1576677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DC57-69C7-456F-B713-21CA191E3AA1}" type="slidenum">
              <a:rPr lang="en-US" smtClean="0"/>
              <a:t>2</a:t>
            </a:fld>
            <a:endParaRPr lang="en-US"/>
          </a:p>
        </p:txBody>
      </p:sp>
    </p:spTree>
    <p:extLst>
      <p:ext uri="{BB962C8B-B14F-4D97-AF65-F5344CB8AC3E}">
        <p14:creationId xmlns:p14="http://schemas.microsoft.com/office/powerpoint/2010/main" val="4096270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396DC57-69C7-456F-B713-21CA191E3AA1}" type="slidenum">
              <a:rPr lang="en-US" smtClean="0"/>
              <a:t>3</a:t>
            </a:fld>
            <a:endParaRPr lang="en-US"/>
          </a:p>
        </p:txBody>
      </p:sp>
    </p:spTree>
    <p:extLst>
      <p:ext uri="{BB962C8B-B14F-4D97-AF65-F5344CB8AC3E}">
        <p14:creationId xmlns:p14="http://schemas.microsoft.com/office/powerpoint/2010/main" val="2442445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DC57-69C7-456F-B713-21CA191E3AA1}" type="slidenum">
              <a:rPr lang="en-US" smtClean="0"/>
              <a:t>4</a:t>
            </a:fld>
            <a:endParaRPr lang="en-US"/>
          </a:p>
        </p:txBody>
      </p:sp>
    </p:spTree>
    <p:extLst>
      <p:ext uri="{BB962C8B-B14F-4D97-AF65-F5344CB8AC3E}">
        <p14:creationId xmlns:p14="http://schemas.microsoft.com/office/powerpoint/2010/main" val="3170927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396DC57-69C7-456F-B713-21CA191E3AA1}" type="slidenum">
              <a:rPr lang="en-US" smtClean="0"/>
              <a:t>5</a:t>
            </a:fld>
            <a:endParaRPr lang="en-US"/>
          </a:p>
        </p:txBody>
      </p:sp>
    </p:spTree>
    <p:extLst>
      <p:ext uri="{BB962C8B-B14F-4D97-AF65-F5344CB8AC3E}">
        <p14:creationId xmlns:p14="http://schemas.microsoft.com/office/powerpoint/2010/main" val="202127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396DC57-69C7-456F-B713-21CA191E3AA1}" type="slidenum">
              <a:rPr lang="en-US" smtClean="0"/>
              <a:t>6</a:t>
            </a:fld>
            <a:endParaRPr lang="en-US"/>
          </a:p>
        </p:txBody>
      </p:sp>
    </p:spTree>
    <p:extLst>
      <p:ext uri="{BB962C8B-B14F-4D97-AF65-F5344CB8AC3E}">
        <p14:creationId xmlns:p14="http://schemas.microsoft.com/office/powerpoint/2010/main" val="1024788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DC57-69C7-456F-B713-21CA191E3AA1}" type="slidenum">
              <a:rPr lang="en-US" smtClean="0"/>
              <a:t>7</a:t>
            </a:fld>
            <a:endParaRPr lang="en-US"/>
          </a:p>
        </p:txBody>
      </p:sp>
    </p:spTree>
    <p:extLst>
      <p:ext uri="{BB962C8B-B14F-4D97-AF65-F5344CB8AC3E}">
        <p14:creationId xmlns:p14="http://schemas.microsoft.com/office/powerpoint/2010/main" val="2280918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96DC57-69C7-456F-B713-21CA191E3AA1}" type="slidenum">
              <a:rPr lang="en-US" smtClean="0"/>
              <a:t>8</a:t>
            </a:fld>
            <a:endParaRPr lang="en-US"/>
          </a:p>
        </p:txBody>
      </p:sp>
    </p:spTree>
    <p:extLst>
      <p:ext uri="{BB962C8B-B14F-4D97-AF65-F5344CB8AC3E}">
        <p14:creationId xmlns:p14="http://schemas.microsoft.com/office/powerpoint/2010/main" val="573314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0396DC57-69C7-456F-B713-21CA191E3AA1}" type="slidenum">
              <a:rPr lang="en-US" smtClean="0"/>
              <a:t>9</a:t>
            </a:fld>
            <a:endParaRPr lang="en-US"/>
          </a:p>
        </p:txBody>
      </p:sp>
    </p:spTree>
    <p:extLst>
      <p:ext uri="{BB962C8B-B14F-4D97-AF65-F5344CB8AC3E}">
        <p14:creationId xmlns:p14="http://schemas.microsoft.com/office/powerpoint/2010/main" val="38110706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normAutofit/>
          </a:bodyPr>
          <a:lstStyle>
            <a:lvl1pPr algn="ctr">
              <a:defRPr sz="4800" b="1">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p:cNvSpPr>
            <a:spLocks noGrp="1"/>
          </p:cNvSpPr>
          <p:nvPr>
            <p:ph type="dt" sz="half" idx="10"/>
          </p:nvPr>
        </p:nvSpPr>
        <p:spPr/>
        <p:txBody>
          <a:bodyPr/>
          <a:lstStyle/>
          <a:p>
            <a:fld id="{AEFE5855-3AAB-4778-A114-5FF18E5C58C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3441B-B4B6-447C-9611-13E5D5A45577}" type="slidenum">
              <a:rPr lang="en-US" smtClean="0"/>
              <a:t>‹#›</a:t>
            </a:fld>
            <a:endParaRPr lang="en-US"/>
          </a:p>
        </p:txBody>
      </p:sp>
      <p:pic>
        <p:nvPicPr>
          <p:cNvPr id="7" name="Picture 6">
            <a:extLst>
              <a:ext uri="{FF2B5EF4-FFF2-40B4-BE49-F238E27FC236}">
                <a16:creationId xmlns:a16="http://schemas.microsoft.com/office/drawing/2014/main" id="{DEB716F2-4017-9544-6F63-A6AD678075BB}"/>
              </a:ext>
            </a:extLst>
          </p:cNvPr>
          <p:cNvPicPr/>
          <p:nvPr userDrawn="1"/>
        </p:nvPicPr>
        <p:blipFill rotWithShape="1">
          <a:blip r:embed="rId2">
            <a:extLst>
              <a:ext uri="{28A0092B-C50C-407E-A947-70E740481C1C}">
                <a14:useLocalDpi xmlns:a14="http://schemas.microsoft.com/office/drawing/2010/main" val="0"/>
              </a:ext>
            </a:extLst>
          </a:blip>
          <a:srcRect l="22446" b="38641"/>
          <a:stretch/>
        </p:blipFill>
        <p:spPr>
          <a:xfrm>
            <a:off x="0" y="-12701"/>
            <a:ext cx="6102178" cy="1003301"/>
          </a:xfrm>
          <a:prstGeom prst="rect">
            <a:avLst/>
          </a:prstGeom>
        </p:spPr>
      </p:pic>
      <p:pic>
        <p:nvPicPr>
          <p:cNvPr id="8" name="Picture 7">
            <a:extLst>
              <a:ext uri="{FF2B5EF4-FFF2-40B4-BE49-F238E27FC236}">
                <a16:creationId xmlns:a16="http://schemas.microsoft.com/office/drawing/2014/main" id="{83220EF7-8183-D9A2-EF86-25EFA2A7AB20}"/>
              </a:ext>
            </a:extLst>
          </p:cNvPr>
          <p:cNvPicPr/>
          <p:nvPr userDrawn="1"/>
        </p:nvPicPr>
        <p:blipFill rotWithShape="1">
          <a:blip r:embed="rId2">
            <a:extLst>
              <a:ext uri="{28A0092B-C50C-407E-A947-70E740481C1C}">
                <a14:useLocalDpi xmlns:a14="http://schemas.microsoft.com/office/drawing/2010/main" val="0"/>
              </a:ext>
            </a:extLst>
          </a:blip>
          <a:srcRect l="49719" b="38641"/>
          <a:stretch/>
        </p:blipFill>
        <p:spPr>
          <a:xfrm>
            <a:off x="6102178" y="-12701"/>
            <a:ext cx="3956222" cy="1003301"/>
          </a:xfrm>
          <a:prstGeom prst="rect">
            <a:avLst/>
          </a:prstGeom>
        </p:spPr>
      </p:pic>
      <p:grpSp>
        <p:nvGrpSpPr>
          <p:cNvPr id="9" name="Group 8" descr="Three logos, one for the United Sates Department of Health and Human Services, one for the Agency for Healthcare Research and Quality, and one for the Comprehensive Unit-based Safety Program.">
            <a:extLst>
              <a:ext uri="{FF2B5EF4-FFF2-40B4-BE49-F238E27FC236}">
                <a16:creationId xmlns:a16="http://schemas.microsoft.com/office/drawing/2014/main" id="{E2B4E151-69BD-4AB6-85D0-5AA2016CCFB1}"/>
              </a:ext>
            </a:extLst>
          </p:cNvPr>
          <p:cNvGrpSpPr/>
          <p:nvPr userDrawn="1"/>
        </p:nvGrpSpPr>
        <p:grpSpPr>
          <a:xfrm>
            <a:off x="0" y="6852745"/>
            <a:ext cx="10058400" cy="935176"/>
            <a:chOff x="0" y="6852745"/>
            <a:chExt cx="10058400" cy="935176"/>
          </a:xfrm>
        </p:grpSpPr>
        <p:pic>
          <p:nvPicPr>
            <p:cNvPr id="10" name="Picture 9">
              <a:extLst>
                <a:ext uri="{FF2B5EF4-FFF2-40B4-BE49-F238E27FC236}">
                  <a16:creationId xmlns:a16="http://schemas.microsoft.com/office/drawing/2014/main" id="{8C5C89BB-5544-3EA6-92CC-EC3A5BEF71CD}"/>
                </a:ext>
              </a:extLst>
            </p:cNvPr>
            <p:cNvPicPr>
              <a:picLocks noChangeAspect="1"/>
            </p:cNvPicPr>
            <p:nvPr/>
          </p:nvPicPr>
          <p:blipFill rotWithShape="1">
            <a:blip r:embed="rId3">
              <a:extLst>
                <a:ext uri="{28A0092B-C50C-407E-A947-70E740481C1C}">
                  <a14:useLocalDpi xmlns:a14="http://schemas.microsoft.com/office/drawing/2010/main" val="0"/>
                </a:ext>
              </a:extLst>
            </a:blip>
            <a:srcRect l="20733"/>
            <a:stretch/>
          </p:blipFill>
          <p:spPr>
            <a:xfrm>
              <a:off x="0" y="7020910"/>
              <a:ext cx="6630570" cy="767011"/>
            </a:xfrm>
            <a:prstGeom prst="rect">
              <a:avLst/>
            </a:prstGeom>
          </p:spPr>
        </p:pic>
        <p:sp>
          <p:nvSpPr>
            <p:cNvPr id="11" name="Rectangle 10">
              <a:extLst>
                <a:ext uri="{FF2B5EF4-FFF2-40B4-BE49-F238E27FC236}">
                  <a16:creationId xmlns:a16="http://schemas.microsoft.com/office/drawing/2014/main" id="{81D20851-F6B8-917D-CEBB-979FE7C2BBF1}"/>
                </a:ext>
              </a:extLst>
            </p:cNvPr>
            <p:cNvSpPr/>
            <p:nvPr/>
          </p:nvSpPr>
          <p:spPr>
            <a:xfrm>
              <a:off x="5438274" y="7020910"/>
              <a:ext cx="4620126" cy="751490"/>
            </a:xfrm>
            <a:prstGeom prst="rect">
              <a:avLst/>
            </a:prstGeom>
            <a:solidFill>
              <a:srgbClr val="D1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0597648-3355-95FA-82DE-F54AEF1F2C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303"/>
            <a:stretch/>
          </p:blipFill>
          <p:spPr>
            <a:xfrm>
              <a:off x="6096811" y="6852745"/>
              <a:ext cx="3961589" cy="919655"/>
            </a:xfrm>
            <a:prstGeom prst="rect">
              <a:avLst/>
            </a:prstGeom>
          </p:spPr>
        </p:pic>
      </p:grpSp>
    </p:spTree>
    <p:extLst>
      <p:ext uri="{BB962C8B-B14F-4D97-AF65-F5344CB8AC3E}">
        <p14:creationId xmlns:p14="http://schemas.microsoft.com/office/powerpoint/2010/main" val="789252000"/>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1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459B4E-3764-88D2-6E23-92E4DA8E55FF}"/>
              </a:ext>
              <a:ext uri="{C183D7F6-B498-43B3-948B-1728B52AA6E4}">
                <adec:decorative xmlns:adec="http://schemas.microsoft.com/office/drawing/2017/decorative" val="1"/>
              </a:ext>
            </a:extLst>
          </p:cNvPr>
          <p:cNvPicPr/>
          <p:nvPr userDrawn="1"/>
        </p:nvPicPr>
        <p:blipFill rotWithShape="1">
          <a:blip r:embed="rId2">
            <a:extLst>
              <a:ext uri="{28A0092B-C50C-407E-A947-70E740481C1C}">
                <a14:useLocalDpi xmlns:a14="http://schemas.microsoft.com/office/drawing/2010/main" val="0"/>
              </a:ext>
            </a:extLst>
          </a:blip>
          <a:srcRect l="22446" b="38641"/>
          <a:stretch/>
        </p:blipFill>
        <p:spPr>
          <a:xfrm>
            <a:off x="0" y="-12701"/>
            <a:ext cx="6102178" cy="1003301"/>
          </a:xfrm>
          <a:prstGeom prst="rect">
            <a:avLst/>
          </a:prstGeom>
        </p:spPr>
      </p:pic>
      <p:pic>
        <p:nvPicPr>
          <p:cNvPr id="9" name="Picture 8">
            <a:extLst>
              <a:ext uri="{FF2B5EF4-FFF2-40B4-BE49-F238E27FC236}">
                <a16:creationId xmlns:a16="http://schemas.microsoft.com/office/drawing/2014/main" id="{09D68941-12B0-923C-795B-237F5377E14C}"/>
              </a:ext>
              <a:ext uri="{C183D7F6-B498-43B3-948B-1728B52AA6E4}">
                <adec:decorative xmlns:adec="http://schemas.microsoft.com/office/drawing/2017/decorative" val="1"/>
              </a:ext>
            </a:extLst>
          </p:cNvPr>
          <p:cNvPicPr/>
          <p:nvPr userDrawn="1"/>
        </p:nvPicPr>
        <p:blipFill rotWithShape="1">
          <a:blip r:embed="rId2">
            <a:extLst>
              <a:ext uri="{28A0092B-C50C-407E-A947-70E740481C1C}">
                <a14:useLocalDpi xmlns:a14="http://schemas.microsoft.com/office/drawing/2010/main" val="0"/>
              </a:ext>
            </a:extLst>
          </a:blip>
          <a:srcRect l="49719" b="38641"/>
          <a:stretch/>
        </p:blipFill>
        <p:spPr>
          <a:xfrm>
            <a:off x="6102178" y="-12701"/>
            <a:ext cx="3956222" cy="1003301"/>
          </a:xfrm>
          <a:prstGeom prst="rect">
            <a:avLst/>
          </a:prstGeom>
        </p:spPr>
      </p:pic>
      <p:sp>
        <p:nvSpPr>
          <p:cNvPr id="11" name="Title 10">
            <a:extLst>
              <a:ext uri="{FF2B5EF4-FFF2-40B4-BE49-F238E27FC236}">
                <a16:creationId xmlns:a16="http://schemas.microsoft.com/office/drawing/2014/main" id="{1873BDD3-5B4C-DE5E-FA65-7B11CCA70E51}"/>
              </a:ext>
            </a:extLst>
          </p:cNvPr>
          <p:cNvSpPr>
            <a:spLocks noGrp="1"/>
          </p:cNvSpPr>
          <p:nvPr>
            <p:ph type="title"/>
          </p:nvPr>
        </p:nvSpPr>
        <p:spPr>
          <a:xfrm>
            <a:off x="608188" y="2658337"/>
            <a:ext cx="4382207" cy="1192686"/>
          </a:xfrm>
        </p:spPr>
        <p:txBody>
          <a:bodyPr>
            <a:noAutofit/>
          </a:bodyPr>
          <a:lstStyle>
            <a:lvl1pPr>
              <a:defRPr sz="4800" b="1">
                <a:latin typeface="Arial" panose="020B0604020202020204" pitchFamily="34" charset="0"/>
                <a:cs typeface="Arial" panose="020B0604020202020204" pitchFamily="34" charset="0"/>
              </a:defRPr>
            </a:lvl1pPr>
          </a:lstStyle>
          <a:p>
            <a:r>
              <a:rPr lang="en-US"/>
              <a:t>Click to edit Master title style</a:t>
            </a:r>
          </a:p>
        </p:txBody>
      </p:sp>
      <p:sp>
        <p:nvSpPr>
          <p:cNvPr id="15" name="Text Placeholder 12">
            <a:extLst>
              <a:ext uri="{FF2B5EF4-FFF2-40B4-BE49-F238E27FC236}">
                <a16:creationId xmlns:a16="http://schemas.microsoft.com/office/drawing/2014/main" id="{490A7D26-6F99-3CB1-8C03-CAE9D4A269DF}"/>
              </a:ext>
            </a:extLst>
          </p:cNvPr>
          <p:cNvSpPr>
            <a:spLocks noGrp="1"/>
          </p:cNvSpPr>
          <p:nvPr>
            <p:ph type="body" sz="quarter" idx="15"/>
          </p:nvPr>
        </p:nvSpPr>
        <p:spPr>
          <a:xfrm>
            <a:off x="652710" y="3886200"/>
            <a:ext cx="4337685" cy="1209096"/>
          </a:xfrm>
        </p:spPr>
        <p:txBody>
          <a:bodyPr>
            <a:normAutofit/>
          </a:bodyPr>
          <a:lstStyle>
            <a:lvl1pPr marL="0" indent="0">
              <a:buNone/>
              <a:defRPr sz="1800" i="1">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2">
            <a:extLst>
              <a:ext uri="{FF2B5EF4-FFF2-40B4-BE49-F238E27FC236}">
                <a16:creationId xmlns:a16="http://schemas.microsoft.com/office/drawing/2014/main" id="{768924E8-9D3E-42DF-B71C-EB74C5EF2183}"/>
              </a:ext>
            </a:extLst>
          </p:cNvPr>
          <p:cNvSpPr>
            <a:spLocks noGrp="1"/>
          </p:cNvSpPr>
          <p:nvPr>
            <p:ph type="body" sz="quarter" idx="14"/>
          </p:nvPr>
        </p:nvSpPr>
        <p:spPr>
          <a:xfrm>
            <a:off x="5034917" y="2695575"/>
            <a:ext cx="4337684" cy="23812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3AA35878-57A3-F034-BAA7-F3E15893964D}"/>
              </a:ext>
            </a:extLst>
          </p:cNvPr>
          <p:cNvSpPr>
            <a:spLocks noGrp="1"/>
          </p:cNvSpPr>
          <p:nvPr>
            <p:ph type="body" sz="quarter" idx="16"/>
          </p:nvPr>
        </p:nvSpPr>
        <p:spPr>
          <a:xfrm>
            <a:off x="691515" y="5582808"/>
            <a:ext cx="8681086" cy="1209096"/>
          </a:xfrm>
        </p:spPr>
        <p:txBody>
          <a:bodyPr>
            <a:normAutofit/>
          </a:bodyPr>
          <a:lstStyle>
            <a:lvl1pPr marL="0" indent="0">
              <a:buNone/>
              <a:defRPr sz="1800" i="1">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pic>
        <p:nvPicPr>
          <p:cNvPr id="4" name="Picture 3">
            <a:extLst>
              <a:ext uri="{FF2B5EF4-FFF2-40B4-BE49-F238E27FC236}">
                <a16:creationId xmlns:a16="http://schemas.microsoft.com/office/drawing/2014/main" id="{6C18F0DF-5A35-9BF1-A3CB-83795C9411F0}"/>
              </a:ext>
              <a:ext uri="{C183D7F6-B498-43B3-948B-1728B52AA6E4}">
                <adec:decorative xmlns:adec="http://schemas.microsoft.com/office/drawing/2017/decorative" val="1"/>
              </a:ext>
            </a:extLst>
          </p:cNvPr>
          <p:cNvPicPr/>
          <p:nvPr userDrawn="1"/>
        </p:nvPicPr>
        <p:blipFill rotWithShape="1">
          <a:blip r:embed="rId3" cstate="print">
            <a:extLst>
              <a:ext uri="{28A0092B-C50C-407E-A947-70E740481C1C}">
                <a14:useLocalDpi xmlns:a14="http://schemas.microsoft.com/office/drawing/2010/main" val="0"/>
              </a:ext>
            </a:extLst>
          </a:blip>
          <a:srcRect b="4303"/>
          <a:stretch/>
        </p:blipFill>
        <p:spPr>
          <a:xfrm>
            <a:off x="6040584" y="7000558"/>
            <a:ext cx="4017816" cy="771842"/>
          </a:xfrm>
          <a:prstGeom prst="rect">
            <a:avLst/>
          </a:prstGeom>
        </p:spPr>
      </p:pic>
      <p:sp>
        <p:nvSpPr>
          <p:cNvPr id="5" name="Slide Number Placeholder 4">
            <a:extLst>
              <a:ext uri="{FF2B5EF4-FFF2-40B4-BE49-F238E27FC236}">
                <a16:creationId xmlns:a16="http://schemas.microsoft.com/office/drawing/2014/main" id="{B2D8C83E-3C49-2EFF-2430-ACC870721778}"/>
              </a:ext>
              <a:ext uri="{C183D7F6-B498-43B3-948B-1728B52AA6E4}">
                <adec:decorative xmlns:adec="http://schemas.microsoft.com/office/drawing/2017/decorative" val="1"/>
              </a:ext>
            </a:extLst>
          </p:cNvPr>
          <p:cNvSpPr>
            <a:spLocks noGrp="1"/>
          </p:cNvSpPr>
          <p:nvPr>
            <p:ph type="sldNum" sz="quarter" idx="12"/>
          </p:nvPr>
        </p:nvSpPr>
        <p:spPr>
          <a:xfrm>
            <a:off x="9372600" y="7422575"/>
            <a:ext cx="585300" cy="331886"/>
          </a:xfrm>
        </p:spPr>
        <p:txBody>
          <a:bodyPr/>
          <a:lstStyle>
            <a:lvl1pPr>
              <a:defRPr>
                <a:solidFill>
                  <a:schemeClr val="tx1"/>
                </a:solidFill>
              </a:defRPr>
            </a:lvl1pPr>
          </a:lstStyle>
          <a:p>
            <a:fld id="{BAF3441B-B4B6-447C-9611-13E5D5A45577}" type="slidenum">
              <a:rPr lang="en-US" smtClean="0"/>
              <a:pPr/>
              <a:t>‹#›</a:t>
            </a:fld>
            <a:endParaRPr lang="en-US"/>
          </a:p>
        </p:txBody>
      </p:sp>
      <p:sp>
        <p:nvSpPr>
          <p:cNvPr id="7" name="TextBox 6">
            <a:extLst>
              <a:ext uri="{FF2B5EF4-FFF2-40B4-BE49-F238E27FC236}">
                <a16:creationId xmlns:a16="http://schemas.microsoft.com/office/drawing/2014/main" id="{2E31A42E-15C0-CE42-20CE-09CC04F08CAF}"/>
              </a:ext>
              <a:ext uri="{C183D7F6-B498-43B3-948B-1728B52AA6E4}">
                <adec:decorative xmlns:adec="http://schemas.microsoft.com/office/drawing/2017/decorative" val="1"/>
              </a:ext>
            </a:extLst>
          </p:cNvPr>
          <p:cNvSpPr txBox="1"/>
          <p:nvPr userDrawn="1"/>
        </p:nvSpPr>
        <p:spPr>
          <a:xfrm>
            <a:off x="7645082" y="7495400"/>
            <a:ext cx="1734015" cy="276999"/>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Recruitment Webinar </a:t>
            </a:r>
          </a:p>
        </p:txBody>
      </p:sp>
      <p:sp>
        <p:nvSpPr>
          <p:cNvPr id="10" name="TextBox 9">
            <a:extLst>
              <a:ext uri="{FF2B5EF4-FFF2-40B4-BE49-F238E27FC236}">
                <a16:creationId xmlns:a16="http://schemas.microsoft.com/office/drawing/2014/main" id="{62175280-6380-E976-5FEE-D112A58A3CB6}"/>
              </a:ext>
              <a:ext uri="{C183D7F6-B498-43B3-948B-1728B52AA6E4}">
                <adec:decorative xmlns:adec="http://schemas.microsoft.com/office/drawing/2017/decorative" val="1"/>
              </a:ext>
            </a:extLst>
          </p:cNvPr>
          <p:cNvSpPr txBox="1"/>
          <p:nvPr userDrawn="1"/>
        </p:nvSpPr>
        <p:spPr>
          <a:xfrm>
            <a:off x="685800" y="7495399"/>
            <a:ext cx="3803578"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AHRQ Safety Program for Telemedicine</a:t>
            </a:r>
          </a:p>
        </p:txBody>
      </p:sp>
    </p:spTree>
    <p:extLst>
      <p:ext uri="{BB962C8B-B14F-4D97-AF65-F5344CB8AC3E}">
        <p14:creationId xmlns:p14="http://schemas.microsoft.com/office/powerpoint/2010/main" val="1033201453"/>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16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427C-7DEB-D032-F4F4-F2A0E33E5A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83CF6F-FC7B-D67C-3830-63D3D226D1DF}"/>
              </a:ext>
            </a:extLst>
          </p:cNvPr>
          <p:cNvSpPr>
            <a:spLocks noGrp="1"/>
          </p:cNvSpPr>
          <p:nvPr>
            <p:ph type="dt" sz="half" idx="10"/>
          </p:nvPr>
        </p:nvSpPr>
        <p:spPr/>
        <p:txBody>
          <a:bodyPr/>
          <a:lstStyle/>
          <a:p>
            <a:fld id="{AEFE5855-3AAB-4778-A114-5FF18E5C58C5}" type="datetimeFigureOut">
              <a:rPr lang="en-US" smtClean="0"/>
              <a:t>1/23/2023</a:t>
            </a:fld>
            <a:endParaRPr lang="en-US"/>
          </a:p>
        </p:txBody>
      </p:sp>
      <p:sp>
        <p:nvSpPr>
          <p:cNvPr id="4" name="Footer Placeholder 3">
            <a:extLst>
              <a:ext uri="{FF2B5EF4-FFF2-40B4-BE49-F238E27FC236}">
                <a16:creationId xmlns:a16="http://schemas.microsoft.com/office/drawing/2014/main" id="{F466FE7D-05C8-072C-1723-E6295470E0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6AEBE9-4128-C109-A517-2EEC029A6278}"/>
              </a:ext>
            </a:extLst>
          </p:cNvPr>
          <p:cNvSpPr>
            <a:spLocks noGrp="1"/>
          </p:cNvSpPr>
          <p:nvPr>
            <p:ph type="sldNum" sz="quarter" idx="12"/>
          </p:nvPr>
        </p:nvSpPr>
        <p:spPr/>
        <p:txBody>
          <a:bodyPr/>
          <a:lstStyle/>
          <a:p>
            <a:fld id="{BAF3441B-B4B6-447C-9611-13E5D5A45577}" type="slidenum">
              <a:rPr lang="en-US" smtClean="0"/>
              <a:t>‹#›</a:t>
            </a:fld>
            <a:endParaRPr lang="en-US"/>
          </a:p>
        </p:txBody>
      </p:sp>
    </p:spTree>
    <p:extLst>
      <p:ext uri="{BB962C8B-B14F-4D97-AF65-F5344CB8AC3E}">
        <p14:creationId xmlns:p14="http://schemas.microsoft.com/office/powerpoint/2010/main" val="25222224"/>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16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hree Textbox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289F0B9-3D00-0B1C-8971-D2A871FDFA21}"/>
              </a:ext>
              <a:ext uri="{C183D7F6-B498-43B3-948B-1728B52AA6E4}">
                <adec:decorative xmlns:adec="http://schemas.microsoft.com/office/drawing/2017/decorative" val="1"/>
              </a:ext>
            </a:extLst>
          </p:cNvPr>
          <p:cNvPicPr/>
          <p:nvPr userDrawn="1"/>
        </p:nvPicPr>
        <p:blipFill rotWithShape="1">
          <a:blip r:embed="rId2">
            <a:extLst>
              <a:ext uri="{28A0092B-C50C-407E-A947-70E740481C1C}">
                <a14:useLocalDpi xmlns:a14="http://schemas.microsoft.com/office/drawing/2010/main" val="0"/>
              </a:ext>
            </a:extLst>
          </a:blip>
          <a:srcRect l="49719" b="38641"/>
          <a:stretch/>
        </p:blipFill>
        <p:spPr>
          <a:xfrm>
            <a:off x="6102178" y="-12701"/>
            <a:ext cx="3956222" cy="1003301"/>
          </a:xfrm>
          <a:prstGeom prst="rect">
            <a:avLst/>
          </a:prstGeom>
        </p:spPr>
      </p:pic>
      <p:pic>
        <p:nvPicPr>
          <p:cNvPr id="10" name="Picture 9">
            <a:extLst>
              <a:ext uri="{FF2B5EF4-FFF2-40B4-BE49-F238E27FC236}">
                <a16:creationId xmlns:a16="http://schemas.microsoft.com/office/drawing/2014/main" id="{DBF4D020-636A-0CE5-DF5B-5BFC264E29A7}"/>
              </a:ext>
              <a:ext uri="{C183D7F6-B498-43B3-948B-1728B52AA6E4}">
                <adec:decorative xmlns:adec="http://schemas.microsoft.com/office/drawing/2017/decorative" val="1"/>
              </a:ext>
            </a:extLst>
          </p:cNvPr>
          <p:cNvPicPr/>
          <p:nvPr userDrawn="1"/>
        </p:nvPicPr>
        <p:blipFill rotWithShape="1">
          <a:blip r:embed="rId2">
            <a:extLst>
              <a:ext uri="{28A0092B-C50C-407E-A947-70E740481C1C}">
                <a14:useLocalDpi xmlns:a14="http://schemas.microsoft.com/office/drawing/2010/main" val="0"/>
              </a:ext>
            </a:extLst>
          </a:blip>
          <a:srcRect l="22446" b="38641"/>
          <a:stretch/>
        </p:blipFill>
        <p:spPr>
          <a:xfrm>
            <a:off x="0" y="-12701"/>
            <a:ext cx="6102178" cy="1003301"/>
          </a:xfrm>
          <a:prstGeom prst="rect">
            <a:avLst/>
          </a:prstGeom>
        </p:spPr>
      </p:pic>
      <p:sp>
        <p:nvSpPr>
          <p:cNvPr id="13" name="Title 1">
            <a:extLst>
              <a:ext uri="{FF2B5EF4-FFF2-40B4-BE49-F238E27FC236}">
                <a16:creationId xmlns:a16="http://schemas.microsoft.com/office/drawing/2014/main" id="{85AD5385-58A6-22C9-A611-E81AEDE1E80A}"/>
              </a:ext>
            </a:extLst>
          </p:cNvPr>
          <p:cNvSpPr>
            <a:spLocks noGrp="1"/>
          </p:cNvSpPr>
          <p:nvPr>
            <p:ph type="title"/>
          </p:nvPr>
        </p:nvSpPr>
        <p:spPr>
          <a:xfrm>
            <a:off x="685800" y="1"/>
            <a:ext cx="8675370" cy="990599"/>
          </a:xfrm>
        </p:spPr>
        <p:txBody>
          <a:bodyPr>
            <a:normAutofit/>
          </a:bodyPr>
          <a:lstStyle>
            <a:lvl1pPr algn="l">
              <a:defRPr sz="3200">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0073CB52-CB50-5EE9-AF3B-AA564E77C6BA}"/>
              </a:ext>
            </a:extLst>
          </p:cNvPr>
          <p:cNvSpPr>
            <a:spLocks noGrp="1"/>
          </p:cNvSpPr>
          <p:nvPr>
            <p:ph type="body" sz="quarter" idx="13"/>
          </p:nvPr>
        </p:nvSpPr>
        <p:spPr>
          <a:xfrm>
            <a:off x="1457325" y="1395413"/>
            <a:ext cx="7454900" cy="771525"/>
          </a:xfrm>
        </p:spPr>
        <p:txBody>
          <a:bodyPr/>
          <a:lstStyle>
            <a:lvl1pPr marL="0" indent="0" algn="ctr">
              <a:buNone/>
              <a:defRPr b="1">
                <a:latin typeface="Arial" panose="020B0604020202020204" pitchFamily="34" charset="0"/>
                <a:cs typeface="Arial" panose="020B0604020202020204" pitchFamily="34" charset="0"/>
              </a:defRPr>
            </a:lvl1pPr>
          </a:lstStyle>
          <a:p>
            <a:pPr lvl="0"/>
            <a:r>
              <a:rPr lang="en-US"/>
              <a:t>Click to edit Master text styles</a:t>
            </a:r>
          </a:p>
        </p:txBody>
      </p:sp>
      <p:sp>
        <p:nvSpPr>
          <p:cNvPr id="14" name="Content Placeholder 13">
            <a:extLst>
              <a:ext uri="{FF2B5EF4-FFF2-40B4-BE49-F238E27FC236}">
                <a16:creationId xmlns:a16="http://schemas.microsoft.com/office/drawing/2014/main" id="{F68D9776-F66D-CEDB-D0BE-0D465F0D1375}"/>
              </a:ext>
            </a:extLst>
          </p:cNvPr>
          <p:cNvSpPr>
            <a:spLocks noGrp="1"/>
          </p:cNvSpPr>
          <p:nvPr>
            <p:ph sz="quarter" idx="14"/>
          </p:nvPr>
        </p:nvSpPr>
        <p:spPr>
          <a:xfrm>
            <a:off x="685800" y="2309813"/>
            <a:ext cx="4343400" cy="4572000"/>
          </a:xfrm>
        </p:spPr>
        <p:txBody>
          <a:bodyPr/>
          <a:lstStyle>
            <a:lvl1pPr marL="0" indent="0">
              <a:buNone/>
              <a:defRPr sz="2000" b="1">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5" name="Content Placeholder 13">
            <a:extLst>
              <a:ext uri="{FF2B5EF4-FFF2-40B4-BE49-F238E27FC236}">
                <a16:creationId xmlns:a16="http://schemas.microsoft.com/office/drawing/2014/main" id="{D0B207EF-159F-BDFB-E191-D85634F8CE45}"/>
              </a:ext>
            </a:extLst>
          </p:cNvPr>
          <p:cNvSpPr>
            <a:spLocks noGrp="1"/>
          </p:cNvSpPr>
          <p:nvPr>
            <p:ph sz="quarter" idx="15"/>
          </p:nvPr>
        </p:nvSpPr>
        <p:spPr>
          <a:xfrm>
            <a:off x="5029200" y="2319338"/>
            <a:ext cx="4343400" cy="4572000"/>
          </a:xfrm>
        </p:spPr>
        <p:txBody>
          <a:bodyPr/>
          <a:lstStyle>
            <a:lvl1pPr marL="0" indent="0">
              <a:buNone/>
              <a:defRPr sz="2000" b="1">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pic>
        <p:nvPicPr>
          <p:cNvPr id="2" name="Picture 1">
            <a:extLst>
              <a:ext uri="{FF2B5EF4-FFF2-40B4-BE49-F238E27FC236}">
                <a16:creationId xmlns:a16="http://schemas.microsoft.com/office/drawing/2014/main" id="{BFCDF6BD-9AA2-381C-DF9F-60D4ACE13ED8}"/>
              </a:ext>
              <a:ext uri="{C183D7F6-B498-43B3-948B-1728B52AA6E4}">
                <adec:decorative xmlns:adec="http://schemas.microsoft.com/office/drawing/2017/decorative" val="1"/>
              </a:ext>
            </a:extLst>
          </p:cNvPr>
          <p:cNvPicPr/>
          <p:nvPr userDrawn="1"/>
        </p:nvPicPr>
        <p:blipFill rotWithShape="1">
          <a:blip r:embed="rId3" cstate="print">
            <a:extLst>
              <a:ext uri="{28A0092B-C50C-407E-A947-70E740481C1C}">
                <a14:useLocalDpi xmlns:a14="http://schemas.microsoft.com/office/drawing/2010/main" val="0"/>
              </a:ext>
            </a:extLst>
          </a:blip>
          <a:srcRect b="4303"/>
          <a:stretch/>
        </p:blipFill>
        <p:spPr>
          <a:xfrm>
            <a:off x="6040584" y="7000558"/>
            <a:ext cx="4017816" cy="771842"/>
          </a:xfrm>
          <a:prstGeom prst="rect">
            <a:avLst/>
          </a:prstGeom>
        </p:spPr>
      </p:pic>
      <p:sp>
        <p:nvSpPr>
          <p:cNvPr id="3" name="Slide Number Placeholder 4">
            <a:extLst>
              <a:ext uri="{FF2B5EF4-FFF2-40B4-BE49-F238E27FC236}">
                <a16:creationId xmlns:a16="http://schemas.microsoft.com/office/drawing/2014/main" id="{B859A21D-A4DC-8FE9-19E5-025B4D363531}"/>
              </a:ext>
              <a:ext uri="{C183D7F6-B498-43B3-948B-1728B52AA6E4}">
                <adec:decorative xmlns:adec="http://schemas.microsoft.com/office/drawing/2017/decorative" val="1"/>
              </a:ext>
            </a:extLst>
          </p:cNvPr>
          <p:cNvSpPr>
            <a:spLocks noGrp="1"/>
          </p:cNvSpPr>
          <p:nvPr>
            <p:ph type="sldNum" sz="quarter" idx="12"/>
          </p:nvPr>
        </p:nvSpPr>
        <p:spPr>
          <a:xfrm>
            <a:off x="9372600" y="7422575"/>
            <a:ext cx="585300" cy="331886"/>
          </a:xfrm>
        </p:spPr>
        <p:txBody>
          <a:bodyPr/>
          <a:lstStyle>
            <a:lvl1pPr>
              <a:defRPr>
                <a:solidFill>
                  <a:schemeClr val="tx1"/>
                </a:solidFill>
              </a:defRPr>
            </a:lvl1pPr>
          </a:lstStyle>
          <a:p>
            <a:fld id="{BAF3441B-B4B6-447C-9611-13E5D5A45577}" type="slidenum">
              <a:rPr lang="en-US" smtClean="0"/>
              <a:pPr/>
              <a:t>‹#›</a:t>
            </a:fld>
            <a:endParaRPr lang="en-US"/>
          </a:p>
        </p:txBody>
      </p:sp>
      <p:sp>
        <p:nvSpPr>
          <p:cNvPr id="4" name="TextBox 3">
            <a:extLst>
              <a:ext uri="{FF2B5EF4-FFF2-40B4-BE49-F238E27FC236}">
                <a16:creationId xmlns:a16="http://schemas.microsoft.com/office/drawing/2014/main" id="{D62ADA7D-230F-2FF9-08A5-5F320C7583ED}"/>
              </a:ext>
              <a:ext uri="{C183D7F6-B498-43B3-948B-1728B52AA6E4}">
                <adec:decorative xmlns:adec="http://schemas.microsoft.com/office/drawing/2017/decorative" val="1"/>
              </a:ext>
            </a:extLst>
          </p:cNvPr>
          <p:cNvSpPr txBox="1"/>
          <p:nvPr userDrawn="1"/>
        </p:nvSpPr>
        <p:spPr>
          <a:xfrm>
            <a:off x="7645082" y="7495400"/>
            <a:ext cx="1734015" cy="276999"/>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Recruitment Webinar </a:t>
            </a:r>
          </a:p>
        </p:txBody>
      </p:sp>
      <p:sp>
        <p:nvSpPr>
          <p:cNvPr id="7" name="TextBox 6">
            <a:extLst>
              <a:ext uri="{FF2B5EF4-FFF2-40B4-BE49-F238E27FC236}">
                <a16:creationId xmlns:a16="http://schemas.microsoft.com/office/drawing/2014/main" id="{E4BE6365-E5BF-B602-5DFA-F3A145379D62}"/>
              </a:ext>
              <a:ext uri="{C183D7F6-B498-43B3-948B-1728B52AA6E4}">
                <adec:decorative xmlns:adec="http://schemas.microsoft.com/office/drawing/2017/decorative" val="1"/>
              </a:ext>
            </a:extLst>
          </p:cNvPr>
          <p:cNvSpPr txBox="1"/>
          <p:nvPr userDrawn="1"/>
        </p:nvSpPr>
        <p:spPr>
          <a:xfrm>
            <a:off x="685800" y="7495399"/>
            <a:ext cx="3803578"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AHRQ Safety Program for Telemedicine</a:t>
            </a:r>
          </a:p>
        </p:txBody>
      </p:sp>
    </p:spTree>
    <p:extLst>
      <p:ext uri="{BB962C8B-B14F-4D97-AF65-F5344CB8AC3E}">
        <p14:creationId xmlns:p14="http://schemas.microsoft.com/office/powerpoint/2010/main" val="3199432783"/>
      </p:ext>
    </p:extLst>
  </p:cSld>
  <p:clrMapOvr>
    <a:masterClrMapping/>
  </p:clrMapOvr>
  <p:extLst>
    <p:ext uri="{DCECCB84-F9BA-43D5-87BE-67443E8EF086}">
      <p15:sldGuideLst xmlns:p15="http://schemas.microsoft.com/office/powerpoint/2012/main">
        <p15:guide id="1" orient="horz" pos="2448">
          <p15:clr>
            <a:srgbClr val="FBAE40"/>
          </p15:clr>
        </p15:guide>
        <p15:guide id="2" pos="31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572864-B3C9-0A46-74DB-FA011BFFA9EE}"/>
              </a:ext>
              <a:ext uri="{C183D7F6-B498-43B3-948B-1728B52AA6E4}">
                <adec:decorative xmlns:adec="http://schemas.microsoft.com/office/drawing/2017/decorative" val="1"/>
              </a:ext>
            </a:extLst>
          </p:cNvPr>
          <p:cNvPicPr/>
          <p:nvPr userDrawn="1"/>
        </p:nvPicPr>
        <p:blipFill rotWithShape="1">
          <a:blip r:embed="rId2" cstate="print">
            <a:extLst>
              <a:ext uri="{28A0092B-C50C-407E-A947-70E740481C1C}">
                <a14:useLocalDpi xmlns:a14="http://schemas.microsoft.com/office/drawing/2010/main" val="0"/>
              </a:ext>
            </a:extLst>
          </a:blip>
          <a:srcRect b="4303"/>
          <a:stretch/>
        </p:blipFill>
        <p:spPr>
          <a:xfrm>
            <a:off x="6040584" y="7000558"/>
            <a:ext cx="4017816" cy="771842"/>
          </a:xfrm>
          <a:prstGeom prst="rect">
            <a:avLst/>
          </a:prstGeom>
        </p:spPr>
      </p:pic>
      <p:sp>
        <p:nvSpPr>
          <p:cNvPr id="3" name="Content Placeholder 2"/>
          <p:cNvSpPr>
            <a:spLocks noGrp="1"/>
          </p:cNvSpPr>
          <p:nvPr>
            <p:ph idx="1"/>
          </p:nvPr>
        </p:nvSpPr>
        <p:spPr>
          <a:xfrm>
            <a:off x="691515" y="1636335"/>
            <a:ext cx="4835078" cy="4931516"/>
          </a:xfrm>
        </p:spPr>
        <p:txBody>
          <a:bodyPr/>
          <a:lstStyle>
            <a:lvl1pPr marL="0" indent="0">
              <a:buNone/>
              <a:defRPr sz="2400" b="1">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85CC41CC-0742-035F-0F5D-CD4ADC7EF12C}"/>
              </a:ext>
              <a:ext uri="{C183D7F6-B498-43B3-948B-1728B52AA6E4}">
                <adec:decorative xmlns:adec="http://schemas.microsoft.com/office/drawing/2017/decorative" val="1"/>
              </a:ext>
            </a:extLst>
          </p:cNvPr>
          <p:cNvPicPr/>
          <p:nvPr userDrawn="1"/>
        </p:nvPicPr>
        <p:blipFill rotWithShape="1">
          <a:blip r:embed="rId3">
            <a:extLst>
              <a:ext uri="{28A0092B-C50C-407E-A947-70E740481C1C}">
                <a14:useLocalDpi xmlns:a14="http://schemas.microsoft.com/office/drawing/2010/main" val="0"/>
              </a:ext>
            </a:extLst>
          </a:blip>
          <a:srcRect l="22446" b="38641"/>
          <a:stretch/>
        </p:blipFill>
        <p:spPr>
          <a:xfrm>
            <a:off x="0" y="-12701"/>
            <a:ext cx="6102178" cy="1003301"/>
          </a:xfrm>
          <a:prstGeom prst="rect">
            <a:avLst/>
          </a:prstGeom>
        </p:spPr>
      </p:pic>
      <p:pic>
        <p:nvPicPr>
          <p:cNvPr id="9" name="Picture 8">
            <a:extLst>
              <a:ext uri="{FF2B5EF4-FFF2-40B4-BE49-F238E27FC236}">
                <a16:creationId xmlns:a16="http://schemas.microsoft.com/office/drawing/2014/main" id="{262B35FA-B0B0-5B4E-3EF3-2C6C79ABC267}"/>
              </a:ext>
              <a:ext uri="{C183D7F6-B498-43B3-948B-1728B52AA6E4}">
                <adec:decorative xmlns:adec="http://schemas.microsoft.com/office/drawing/2017/decorative" val="1"/>
              </a:ext>
            </a:extLst>
          </p:cNvPr>
          <p:cNvPicPr/>
          <p:nvPr userDrawn="1"/>
        </p:nvPicPr>
        <p:blipFill rotWithShape="1">
          <a:blip r:embed="rId3">
            <a:extLst>
              <a:ext uri="{28A0092B-C50C-407E-A947-70E740481C1C}">
                <a14:useLocalDpi xmlns:a14="http://schemas.microsoft.com/office/drawing/2010/main" val="0"/>
              </a:ext>
            </a:extLst>
          </a:blip>
          <a:srcRect l="49719" b="38641"/>
          <a:stretch/>
        </p:blipFill>
        <p:spPr>
          <a:xfrm>
            <a:off x="6102178" y="-12701"/>
            <a:ext cx="3956222" cy="1003301"/>
          </a:xfrm>
          <a:prstGeom prst="rect">
            <a:avLst/>
          </a:prstGeom>
        </p:spPr>
      </p:pic>
      <p:sp>
        <p:nvSpPr>
          <p:cNvPr id="2" name="Title 1"/>
          <p:cNvSpPr>
            <a:spLocks noGrp="1"/>
          </p:cNvSpPr>
          <p:nvPr>
            <p:ph type="title"/>
          </p:nvPr>
        </p:nvSpPr>
        <p:spPr>
          <a:xfrm>
            <a:off x="685800" y="1"/>
            <a:ext cx="8675370" cy="990599"/>
          </a:xfrm>
        </p:spPr>
        <p:txBody>
          <a:bodyPr>
            <a:normAutofit/>
          </a:bodyPr>
          <a:lstStyle>
            <a:lvl1pPr algn="l">
              <a:defRPr sz="3200">
                <a:latin typeface="Arial" panose="020B0604020202020204" pitchFamily="34" charset="0"/>
                <a:cs typeface="Arial" panose="020B0604020202020204" pitchFamily="34" charset="0"/>
              </a:defRPr>
            </a:lvl1pPr>
          </a:lstStyle>
          <a:p>
            <a:r>
              <a:rPr lang="en-US"/>
              <a:t>Click to edit Master title style</a:t>
            </a:r>
          </a:p>
        </p:txBody>
      </p:sp>
      <p:sp>
        <p:nvSpPr>
          <p:cNvPr id="14" name="Picture Placeholder 13">
            <a:extLst>
              <a:ext uri="{FF2B5EF4-FFF2-40B4-BE49-F238E27FC236}">
                <a16:creationId xmlns:a16="http://schemas.microsoft.com/office/drawing/2014/main" id="{E8462B12-C900-16CF-9F43-E46EBB0EBFD2}"/>
              </a:ext>
              <a:ext uri="{C183D7F6-B498-43B3-948B-1728B52AA6E4}">
                <adec:decorative xmlns:adec="http://schemas.microsoft.com/office/drawing/2017/decorative" val="0"/>
              </a:ext>
            </a:extLst>
          </p:cNvPr>
          <p:cNvSpPr>
            <a:spLocks noGrp="1"/>
          </p:cNvSpPr>
          <p:nvPr>
            <p:ph type="pic" sz="quarter" idx="14"/>
          </p:nvPr>
        </p:nvSpPr>
        <p:spPr>
          <a:xfrm>
            <a:off x="5928995" y="1636335"/>
            <a:ext cx="3432175" cy="2935287"/>
          </a:xfrm>
        </p:spPr>
        <p:txBody>
          <a:bodyPr/>
          <a:lstStyle/>
          <a:p>
            <a:endParaRPr lang="en-US"/>
          </a:p>
        </p:txBody>
      </p:sp>
      <p:sp>
        <p:nvSpPr>
          <p:cNvPr id="13" name="TextBox 12">
            <a:extLst>
              <a:ext uri="{FF2B5EF4-FFF2-40B4-BE49-F238E27FC236}">
                <a16:creationId xmlns:a16="http://schemas.microsoft.com/office/drawing/2014/main" id="{E1154510-569E-5838-FC5C-A344B60FDE52}"/>
              </a:ext>
              <a:ext uri="{C183D7F6-B498-43B3-948B-1728B52AA6E4}">
                <adec:decorative xmlns:adec="http://schemas.microsoft.com/office/drawing/2017/decorative" val="1"/>
              </a:ext>
            </a:extLst>
          </p:cNvPr>
          <p:cNvSpPr txBox="1"/>
          <p:nvPr userDrawn="1"/>
        </p:nvSpPr>
        <p:spPr>
          <a:xfrm>
            <a:off x="685800" y="7495399"/>
            <a:ext cx="3803578"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AHRQ Safety Program for Telemedicine</a:t>
            </a:r>
          </a:p>
        </p:txBody>
      </p:sp>
      <p:sp>
        <p:nvSpPr>
          <p:cNvPr id="15" name="Slide Number Placeholder 4">
            <a:extLst>
              <a:ext uri="{FF2B5EF4-FFF2-40B4-BE49-F238E27FC236}">
                <a16:creationId xmlns:a16="http://schemas.microsoft.com/office/drawing/2014/main" id="{DFD85FD3-8A57-259C-73A0-A2D876E5BBDF}"/>
              </a:ext>
              <a:ext uri="{C183D7F6-B498-43B3-948B-1728B52AA6E4}">
                <adec:decorative xmlns:adec="http://schemas.microsoft.com/office/drawing/2017/decorative" val="1"/>
              </a:ext>
            </a:extLst>
          </p:cNvPr>
          <p:cNvSpPr>
            <a:spLocks noGrp="1"/>
          </p:cNvSpPr>
          <p:nvPr>
            <p:ph type="sldNum" sz="quarter" idx="12"/>
          </p:nvPr>
        </p:nvSpPr>
        <p:spPr>
          <a:xfrm>
            <a:off x="9372600" y="7422575"/>
            <a:ext cx="585300" cy="331886"/>
          </a:xfrm>
        </p:spPr>
        <p:txBody>
          <a:bodyPr/>
          <a:lstStyle>
            <a:lvl1pPr>
              <a:defRPr>
                <a:solidFill>
                  <a:schemeClr val="tx1"/>
                </a:solidFill>
              </a:defRPr>
            </a:lvl1pPr>
          </a:lstStyle>
          <a:p>
            <a:fld id="{BAF3441B-B4B6-447C-9611-13E5D5A45577}" type="slidenum">
              <a:rPr lang="en-US" smtClean="0"/>
              <a:pPr/>
              <a:t>‹#›</a:t>
            </a:fld>
            <a:endParaRPr lang="en-US"/>
          </a:p>
        </p:txBody>
      </p:sp>
      <p:sp>
        <p:nvSpPr>
          <p:cNvPr id="17" name="TextBox 16">
            <a:extLst>
              <a:ext uri="{FF2B5EF4-FFF2-40B4-BE49-F238E27FC236}">
                <a16:creationId xmlns:a16="http://schemas.microsoft.com/office/drawing/2014/main" id="{5C6345AB-A79F-95D6-83C8-DC990FC19F0E}"/>
              </a:ext>
              <a:ext uri="{C183D7F6-B498-43B3-948B-1728B52AA6E4}">
                <adec:decorative xmlns:adec="http://schemas.microsoft.com/office/drawing/2017/decorative" val="1"/>
              </a:ext>
            </a:extLst>
          </p:cNvPr>
          <p:cNvSpPr txBox="1"/>
          <p:nvPr userDrawn="1"/>
        </p:nvSpPr>
        <p:spPr>
          <a:xfrm>
            <a:off x="7645082" y="7495400"/>
            <a:ext cx="1734015" cy="276999"/>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Recruitment Webinar </a:t>
            </a:r>
          </a:p>
        </p:txBody>
      </p:sp>
    </p:spTree>
    <p:extLst>
      <p:ext uri="{BB962C8B-B14F-4D97-AF65-F5344CB8AC3E}">
        <p14:creationId xmlns:p14="http://schemas.microsoft.com/office/powerpoint/2010/main" val="4133572991"/>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168" userDrawn="1">
          <p15:clr>
            <a:srgbClr val="FBAE40"/>
          </p15:clr>
        </p15:guide>
        <p15:guide id="3" orient="horz" pos="10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oom Pol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A51BB7-E98C-2A39-B1F9-A40A076427E1}"/>
              </a:ext>
            </a:extLst>
          </p:cNvPr>
          <p:cNvPicPr/>
          <p:nvPr userDrawn="1"/>
        </p:nvPicPr>
        <p:blipFill rotWithShape="1">
          <a:blip r:embed="rId2">
            <a:extLst>
              <a:ext uri="{28A0092B-C50C-407E-A947-70E740481C1C}">
                <a14:useLocalDpi xmlns:a14="http://schemas.microsoft.com/office/drawing/2010/main" val="0"/>
              </a:ext>
            </a:extLst>
          </a:blip>
          <a:srcRect l="22446" b="38641"/>
          <a:stretch/>
        </p:blipFill>
        <p:spPr>
          <a:xfrm>
            <a:off x="0" y="-12701"/>
            <a:ext cx="6102178" cy="1003301"/>
          </a:xfrm>
          <a:prstGeom prst="rect">
            <a:avLst/>
          </a:prstGeom>
        </p:spPr>
      </p:pic>
      <p:pic>
        <p:nvPicPr>
          <p:cNvPr id="9" name="Picture 8">
            <a:extLst>
              <a:ext uri="{FF2B5EF4-FFF2-40B4-BE49-F238E27FC236}">
                <a16:creationId xmlns:a16="http://schemas.microsoft.com/office/drawing/2014/main" id="{89839D77-71AC-AA8D-DC1F-56213160FB72}"/>
              </a:ext>
            </a:extLst>
          </p:cNvPr>
          <p:cNvPicPr/>
          <p:nvPr userDrawn="1"/>
        </p:nvPicPr>
        <p:blipFill rotWithShape="1">
          <a:blip r:embed="rId2">
            <a:extLst>
              <a:ext uri="{28A0092B-C50C-407E-A947-70E740481C1C}">
                <a14:useLocalDpi xmlns:a14="http://schemas.microsoft.com/office/drawing/2010/main" val="0"/>
              </a:ext>
            </a:extLst>
          </a:blip>
          <a:srcRect l="49719" b="38641"/>
          <a:stretch/>
        </p:blipFill>
        <p:spPr>
          <a:xfrm>
            <a:off x="6102178" y="-12701"/>
            <a:ext cx="3956222" cy="1003301"/>
          </a:xfrm>
          <a:prstGeom prst="rect">
            <a:avLst/>
          </a:prstGeom>
        </p:spPr>
      </p:pic>
      <p:sp>
        <p:nvSpPr>
          <p:cNvPr id="2" name="Title 1"/>
          <p:cNvSpPr>
            <a:spLocks noGrp="1"/>
          </p:cNvSpPr>
          <p:nvPr>
            <p:ph type="title"/>
          </p:nvPr>
        </p:nvSpPr>
        <p:spPr>
          <a:xfrm>
            <a:off x="691515" y="3471387"/>
            <a:ext cx="8675370" cy="771842"/>
          </a:xfrm>
        </p:spPr>
        <p:txBody>
          <a:bodyPr anchor="b">
            <a:normAutofit/>
          </a:bodyPr>
          <a:lstStyle>
            <a:lvl1pPr>
              <a:defRPr sz="4400">
                <a:latin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1FD19D1A-D438-5E3E-1090-AC245AC2C42F}"/>
              </a:ext>
              <a:ext uri="{C183D7F6-B498-43B3-948B-1728B52AA6E4}">
                <adec:decorative xmlns:adec="http://schemas.microsoft.com/office/drawing/2017/decorative" val="1"/>
              </a:ext>
            </a:extLst>
          </p:cNvPr>
          <p:cNvPicPr/>
          <p:nvPr userDrawn="1"/>
        </p:nvPicPr>
        <p:blipFill rotWithShape="1">
          <a:blip r:embed="rId3" cstate="print">
            <a:extLst>
              <a:ext uri="{28A0092B-C50C-407E-A947-70E740481C1C}">
                <a14:useLocalDpi xmlns:a14="http://schemas.microsoft.com/office/drawing/2010/main" val="0"/>
              </a:ext>
            </a:extLst>
          </a:blip>
          <a:srcRect b="4303"/>
          <a:stretch/>
        </p:blipFill>
        <p:spPr>
          <a:xfrm>
            <a:off x="6040584" y="7000558"/>
            <a:ext cx="4017816" cy="771842"/>
          </a:xfrm>
          <a:prstGeom prst="rect">
            <a:avLst/>
          </a:prstGeom>
        </p:spPr>
      </p:pic>
      <p:sp>
        <p:nvSpPr>
          <p:cNvPr id="6" name="Slide Number Placeholder 4">
            <a:extLst>
              <a:ext uri="{FF2B5EF4-FFF2-40B4-BE49-F238E27FC236}">
                <a16:creationId xmlns:a16="http://schemas.microsoft.com/office/drawing/2014/main" id="{605CDEB4-BE93-B565-B895-7569EADD6863}"/>
              </a:ext>
              <a:ext uri="{C183D7F6-B498-43B3-948B-1728B52AA6E4}">
                <adec:decorative xmlns:adec="http://schemas.microsoft.com/office/drawing/2017/decorative" val="1"/>
              </a:ext>
            </a:extLst>
          </p:cNvPr>
          <p:cNvSpPr>
            <a:spLocks noGrp="1"/>
          </p:cNvSpPr>
          <p:nvPr>
            <p:ph type="sldNum" sz="quarter" idx="12"/>
          </p:nvPr>
        </p:nvSpPr>
        <p:spPr>
          <a:xfrm>
            <a:off x="9372600" y="7422575"/>
            <a:ext cx="585300" cy="331886"/>
          </a:xfrm>
        </p:spPr>
        <p:txBody>
          <a:bodyPr/>
          <a:lstStyle>
            <a:lvl1pPr>
              <a:defRPr>
                <a:solidFill>
                  <a:schemeClr val="tx1"/>
                </a:solidFill>
              </a:defRPr>
            </a:lvl1pPr>
          </a:lstStyle>
          <a:p>
            <a:fld id="{BAF3441B-B4B6-447C-9611-13E5D5A45577}" type="slidenum">
              <a:rPr lang="en-US" smtClean="0"/>
              <a:pPr/>
              <a:t>‹#›</a:t>
            </a:fld>
            <a:endParaRPr lang="en-US"/>
          </a:p>
        </p:txBody>
      </p:sp>
      <p:sp>
        <p:nvSpPr>
          <p:cNvPr id="10" name="TextBox 9">
            <a:extLst>
              <a:ext uri="{FF2B5EF4-FFF2-40B4-BE49-F238E27FC236}">
                <a16:creationId xmlns:a16="http://schemas.microsoft.com/office/drawing/2014/main" id="{719BDBE0-3E13-7212-5E3F-4C9894D61465}"/>
              </a:ext>
              <a:ext uri="{C183D7F6-B498-43B3-948B-1728B52AA6E4}">
                <adec:decorative xmlns:adec="http://schemas.microsoft.com/office/drawing/2017/decorative" val="1"/>
              </a:ext>
            </a:extLst>
          </p:cNvPr>
          <p:cNvSpPr txBox="1"/>
          <p:nvPr userDrawn="1"/>
        </p:nvSpPr>
        <p:spPr>
          <a:xfrm>
            <a:off x="7645082" y="7495400"/>
            <a:ext cx="1734015" cy="276999"/>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Recruitment Webinar </a:t>
            </a:r>
          </a:p>
        </p:txBody>
      </p:sp>
      <p:sp>
        <p:nvSpPr>
          <p:cNvPr id="11" name="TextBox 10">
            <a:extLst>
              <a:ext uri="{FF2B5EF4-FFF2-40B4-BE49-F238E27FC236}">
                <a16:creationId xmlns:a16="http://schemas.microsoft.com/office/drawing/2014/main" id="{9FDF2541-91B1-1176-5C3D-E2FDF3B0B779}"/>
              </a:ext>
              <a:ext uri="{C183D7F6-B498-43B3-948B-1728B52AA6E4}">
                <adec:decorative xmlns:adec="http://schemas.microsoft.com/office/drawing/2017/decorative" val="1"/>
              </a:ext>
            </a:extLst>
          </p:cNvPr>
          <p:cNvSpPr txBox="1"/>
          <p:nvPr userDrawn="1"/>
        </p:nvSpPr>
        <p:spPr>
          <a:xfrm>
            <a:off x="685800" y="7495399"/>
            <a:ext cx="3803578"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AHRQ Safety Program for Telemedicine</a:t>
            </a:r>
          </a:p>
        </p:txBody>
      </p:sp>
    </p:spTree>
    <p:extLst>
      <p:ext uri="{BB962C8B-B14F-4D97-AF65-F5344CB8AC3E}">
        <p14:creationId xmlns:p14="http://schemas.microsoft.com/office/powerpoint/2010/main" val="1947914570"/>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1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EDEE76-63DB-5791-FB6D-CB952BB4ED91}"/>
              </a:ext>
            </a:extLst>
          </p:cNvPr>
          <p:cNvPicPr/>
          <p:nvPr userDrawn="1"/>
        </p:nvPicPr>
        <p:blipFill rotWithShape="1">
          <a:blip r:embed="rId2">
            <a:extLst>
              <a:ext uri="{28A0092B-C50C-407E-A947-70E740481C1C}">
                <a14:useLocalDpi xmlns:a14="http://schemas.microsoft.com/office/drawing/2010/main" val="0"/>
              </a:ext>
            </a:extLst>
          </a:blip>
          <a:srcRect l="22446" b="38641"/>
          <a:stretch/>
        </p:blipFill>
        <p:spPr>
          <a:xfrm>
            <a:off x="0" y="-12701"/>
            <a:ext cx="6102178" cy="1003301"/>
          </a:xfrm>
          <a:prstGeom prst="rect">
            <a:avLst/>
          </a:prstGeom>
        </p:spPr>
      </p:pic>
      <p:pic>
        <p:nvPicPr>
          <p:cNvPr id="10" name="Picture 9">
            <a:extLst>
              <a:ext uri="{FF2B5EF4-FFF2-40B4-BE49-F238E27FC236}">
                <a16:creationId xmlns:a16="http://schemas.microsoft.com/office/drawing/2014/main" id="{418F0873-3685-D11F-5656-8D3F48D054B3}"/>
              </a:ext>
            </a:extLst>
          </p:cNvPr>
          <p:cNvPicPr/>
          <p:nvPr userDrawn="1"/>
        </p:nvPicPr>
        <p:blipFill rotWithShape="1">
          <a:blip r:embed="rId2">
            <a:extLst>
              <a:ext uri="{28A0092B-C50C-407E-A947-70E740481C1C}">
                <a14:useLocalDpi xmlns:a14="http://schemas.microsoft.com/office/drawing/2010/main" val="0"/>
              </a:ext>
            </a:extLst>
          </a:blip>
          <a:srcRect l="49719" b="38641"/>
          <a:stretch/>
        </p:blipFill>
        <p:spPr>
          <a:xfrm>
            <a:off x="6102178" y="-12701"/>
            <a:ext cx="3956222" cy="1003301"/>
          </a:xfrm>
          <a:prstGeom prst="rect">
            <a:avLst/>
          </a:prstGeom>
        </p:spPr>
      </p:pic>
      <p:sp>
        <p:nvSpPr>
          <p:cNvPr id="7" name="Text Placeholder 6">
            <a:extLst>
              <a:ext uri="{FF2B5EF4-FFF2-40B4-BE49-F238E27FC236}">
                <a16:creationId xmlns:a16="http://schemas.microsoft.com/office/drawing/2014/main" id="{7B005CDD-D799-7BF0-3C22-B27D85A2FDE2}"/>
              </a:ext>
            </a:extLst>
          </p:cNvPr>
          <p:cNvSpPr>
            <a:spLocks noGrp="1"/>
          </p:cNvSpPr>
          <p:nvPr>
            <p:ph type="body" sz="quarter" idx="13"/>
          </p:nvPr>
        </p:nvSpPr>
        <p:spPr>
          <a:xfrm>
            <a:off x="685800" y="1600200"/>
            <a:ext cx="8675370" cy="3752850"/>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5D7DDBC7-9FE5-DE46-C535-088DA494638C}"/>
              </a:ext>
            </a:extLst>
          </p:cNvPr>
          <p:cNvSpPr>
            <a:spLocks noGrp="1"/>
          </p:cNvSpPr>
          <p:nvPr>
            <p:ph type="title"/>
          </p:nvPr>
        </p:nvSpPr>
        <p:spPr>
          <a:xfrm>
            <a:off x="685800" y="1"/>
            <a:ext cx="8675370" cy="990599"/>
          </a:xfrm>
        </p:spPr>
        <p:txBody>
          <a:bodyPr>
            <a:normAutofit/>
          </a:bodyPr>
          <a:lstStyle>
            <a:lvl1pPr algn="l">
              <a:defRPr sz="3200">
                <a:latin typeface="Arial" panose="020B0604020202020204" pitchFamily="34" charset="0"/>
                <a:cs typeface="Arial" panose="020B0604020202020204" pitchFamily="34" charset="0"/>
              </a:defRPr>
            </a:lvl1pPr>
          </a:lstStyle>
          <a:p>
            <a:r>
              <a:rPr lang="en-US"/>
              <a:t>Click to edit Master title style</a:t>
            </a:r>
          </a:p>
        </p:txBody>
      </p:sp>
      <p:pic>
        <p:nvPicPr>
          <p:cNvPr id="2" name="Picture 1">
            <a:extLst>
              <a:ext uri="{FF2B5EF4-FFF2-40B4-BE49-F238E27FC236}">
                <a16:creationId xmlns:a16="http://schemas.microsoft.com/office/drawing/2014/main" id="{EDEF86E5-42B1-A1D1-B58C-B758ADA3CC50}"/>
              </a:ext>
              <a:ext uri="{C183D7F6-B498-43B3-948B-1728B52AA6E4}">
                <adec:decorative xmlns:adec="http://schemas.microsoft.com/office/drawing/2017/decorative" val="1"/>
              </a:ext>
            </a:extLst>
          </p:cNvPr>
          <p:cNvPicPr/>
          <p:nvPr userDrawn="1"/>
        </p:nvPicPr>
        <p:blipFill rotWithShape="1">
          <a:blip r:embed="rId3" cstate="print">
            <a:extLst>
              <a:ext uri="{28A0092B-C50C-407E-A947-70E740481C1C}">
                <a14:useLocalDpi xmlns:a14="http://schemas.microsoft.com/office/drawing/2010/main" val="0"/>
              </a:ext>
            </a:extLst>
          </a:blip>
          <a:srcRect b="4303"/>
          <a:stretch/>
        </p:blipFill>
        <p:spPr>
          <a:xfrm>
            <a:off x="6040584" y="7000558"/>
            <a:ext cx="4017816" cy="771842"/>
          </a:xfrm>
          <a:prstGeom prst="rect">
            <a:avLst/>
          </a:prstGeom>
        </p:spPr>
      </p:pic>
      <p:sp>
        <p:nvSpPr>
          <p:cNvPr id="3" name="Slide Number Placeholder 4">
            <a:extLst>
              <a:ext uri="{FF2B5EF4-FFF2-40B4-BE49-F238E27FC236}">
                <a16:creationId xmlns:a16="http://schemas.microsoft.com/office/drawing/2014/main" id="{F3D0B783-C03D-35B2-F96A-CB09766745A8}"/>
              </a:ext>
              <a:ext uri="{C183D7F6-B498-43B3-948B-1728B52AA6E4}">
                <adec:decorative xmlns:adec="http://schemas.microsoft.com/office/drawing/2017/decorative" val="1"/>
              </a:ext>
            </a:extLst>
          </p:cNvPr>
          <p:cNvSpPr>
            <a:spLocks noGrp="1"/>
          </p:cNvSpPr>
          <p:nvPr>
            <p:ph type="sldNum" sz="quarter" idx="12"/>
          </p:nvPr>
        </p:nvSpPr>
        <p:spPr>
          <a:xfrm>
            <a:off x="9372600" y="7422575"/>
            <a:ext cx="585300" cy="331886"/>
          </a:xfrm>
        </p:spPr>
        <p:txBody>
          <a:bodyPr/>
          <a:lstStyle>
            <a:lvl1pPr>
              <a:defRPr>
                <a:solidFill>
                  <a:schemeClr val="tx1"/>
                </a:solidFill>
              </a:defRPr>
            </a:lvl1pPr>
          </a:lstStyle>
          <a:p>
            <a:fld id="{BAF3441B-B4B6-447C-9611-13E5D5A45577}" type="slidenum">
              <a:rPr lang="en-US" smtClean="0"/>
              <a:pPr/>
              <a:t>‹#›</a:t>
            </a:fld>
            <a:endParaRPr lang="en-US"/>
          </a:p>
        </p:txBody>
      </p:sp>
      <p:sp>
        <p:nvSpPr>
          <p:cNvPr id="4" name="TextBox 3">
            <a:extLst>
              <a:ext uri="{FF2B5EF4-FFF2-40B4-BE49-F238E27FC236}">
                <a16:creationId xmlns:a16="http://schemas.microsoft.com/office/drawing/2014/main" id="{BAEEE0C1-C0A3-6ED0-8120-EBCB5464E88E}"/>
              </a:ext>
              <a:ext uri="{C183D7F6-B498-43B3-948B-1728B52AA6E4}">
                <adec:decorative xmlns:adec="http://schemas.microsoft.com/office/drawing/2017/decorative" val="1"/>
              </a:ext>
            </a:extLst>
          </p:cNvPr>
          <p:cNvSpPr txBox="1"/>
          <p:nvPr userDrawn="1"/>
        </p:nvSpPr>
        <p:spPr>
          <a:xfrm>
            <a:off x="7645082" y="7495400"/>
            <a:ext cx="1734015" cy="276999"/>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Recruitment Webinar </a:t>
            </a:r>
          </a:p>
        </p:txBody>
      </p:sp>
      <p:sp>
        <p:nvSpPr>
          <p:cNvPr id="6" name="TextBox 5">
            <a:extLst>
              <a:ext uri="{FF2B5EF4-FFF2-40B4-BE49-F238E27FC236}">
                <a16:creationId xmlns:a16="http://schemas.microsoft.com/office/drawing/2014/main" id="{7523CB2A-689E-EF05-73E3-8F4E0D3F52D5}"/>
              </a:ext>
              <a:ext uri="{C183D7F6-B498-43B3-948B-1728B52AA6E4}">
                <adec:decorative xmlns:adec="http://schemas.microsoft.com/office/drawing/2017/decorative" val="1"/>
              </a:ext>
            </a:extLst>
          </p:cNvPr>
          <p:cNvSpPr txBox="1"/>
          <p:nvPr userDrawn="1"/>
        </p:nvSpPr>
        <p:spPr>
          <a:xfrm>
            <a:off x="685800" y="7495399"/>
            <a:ext cx="3803578"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AHRQ Safety Program for Telemedicine</a:t>
            </a:r>
          </a:p>
        </p:txBody>
      </p:sp>
    </p:spTree>
    <p:extLst>
      <p:ext uri="{BB962C8B-B14F-4D97-AF65-F5344CB8AC3E}">
        <p14:creationId xmlns:p14="http://schemas.microsoft.com/office/powerpoint/2010/main" val="2807811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168" userDrawn="1">
          <p15:clr>
            <a:srgbClr val="FBAE40"/>
          </p15:clr>
        </p15:guide>
        <p15:guide id="3" orient="horz" pos="1008" userDrawn="1">
          <p15:clr>
            <a:srgbClr val="FBAE40"/>
          </p15:clr>
        </p15:guide>
        <p15:guide id="4" pos="4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A51BB7-E98C-2A39-B1F9-A40A076427E1}"/>
              </a:ext>
            </a:extLst>
          </p:cNvPr>
          <p:cNvPicPr/>
          <p:nvPr userDrawn="1"/>
        </p:nvPicPr>
        <p:blipFill rotWithShape="1">
          <a:blip r:embed="rId2">
            <a:extLst>
              <a:ext uri="{28A0092B-C50C-407E-A947-70E740481C1C}">
                <a14:useLocalDpi xmlns:a14="http://schemas.microsoft.com/office/drawing/2010/main" val="0"/>
              </a:ext>
            </a:extLst>
          </a:blip>
          <a:srcRect l="22446" b="38641"/>
          <a:stretch/>
        </p:blipFill>
        <p:spPr>
          <a:xfrm>
            <a:off x="0" y="-12701"/>
            <a:ext cx="6102178" cy="1003301"/>
          </a:xfrm>
          <a:prstGeom prst="rect">
            <a:avLst/>
          </a:prstGeom>
        </p:spPr>
      </p:pic>
      <p:pic>
        <p:nvPicPr>
          <p:cNvPr id="9" name="Picture 8">
            <a:extLst>
              <a:ext uri="{FF2B5EF4-FFF2-40B4-BE49-F238E27FC236}">
                <a16:creationId xmlns:a16="http://schemas.microsoft.com/office/drawing/2014/main" id="{89839D77-71AC-AA8D-DC1F-56213160FB72}"/>
              </a:ext>
            </a:extLst>
          </p:cNvPr>
          <p:cNvPicPr/>
          <p:nvPr userDrawn="1"/>
        </p:nvPicPr>
        <p:blipFill rotWithShape="1">
          <a:blip r:embed="rId2">
            <a:extLst>
              <a:ext uri="{28A0092B-C50C-407E-A947-70E740481C1C}">
                <a14:useLocalDpi xmlns:a14="http://schemas.microsoft.com/office/drawing/2010/main" val="0"/>
              </a:ext>
            </a:extLst>
          </a:blip>
          <a:srcRect l="49719" b="38641"/>
          <a:stretch/>
        </p:blipFill>
        <p:spPr>
          <a:xfrm>
            <a:off x="6102178" y="-12701"/>
            <a:ext cx="3956222" cy="1003301"/>
          </a:xfrm>
          <a:prstGeom prst="rect">
            <a:avLst/>
          </a:prstGeom>
        </p:spPr>
      </p:pic>
      <p:sp>
        <p:nvSpPr>
          <p:cNvPr id="3" name="Title 1">
            <a:extLst>
              <a:ext uri="{FF2B5EF4-FFF2-40B4-BE49-F238E27FC236}">
                <a16:creationId xmlns:a16="http://schemas.microsoft.com/office/drawing/2014/main" id="{3C3A11A4-5D11-9A29-7526-D4546CEDD854}"/>
              </a:ext>
            </a:extLst>
          </p:cNvPr>
          <p:cNvSpPr>
            <a:spLocks noGrp="1"/>
          </p:cNvSpPr>
          <p:nvPr>
            <p:ph type="title"/>
          </p:nvPr>
        </p:nvSpPr>
        <p:spPr>
          <a:xfrm>
            <a:off x="685800" y="1"/>
            <a:ext cx="8675370" cy="990599"/>
          </a:xfrm>
        </p:spPr>
        <p:txBody>
          <a:bodyPr>
            <a:normAutofit/>
          </a:bodyPr>
          <a:lstStyle>
            <a:lvl1pPr algn="l">
              <a:defRPr sz="3200">
                <a:latin typeface="Arial" panose="020B0604020202020204" pitchFamily="34" charset="0"/>
                <a:cs typeface="Arial" panose="020B0604020202020204" pitchFamily="34" charset="0"/>
              </a:defRPr>
            </a:lvl1pPr>
          </a:lstStyle>
          <a:p>
            <a:r>
              <a:rPr lang="en-US"/>
              <a:t>Click to edit Master title style</a:t>
            </a:r>
          </a:p>
        </p:txBody>
      </p:sp>
      <p:sp>
        <p:nvSpPr>
          <p:cNvPr id="5" name="Picture Placeholder 4">
            <a:extLst>
              <a:ext uri="{FF2B5EF4-FFF2-40B4-BE49-F238E27FC236}">
                <a16:creationId xmlns:a16="http://schemas.microsoft.com/office/drawing/2014/main" id="{6E6EDDCD-38C0-D657-2ADF-2C8291308021}"/>
              </a:ext>
            </a:extLst>
          </p:cNvPr>
          <p:cNvSpPr>
            <a:spLocks noGrp="1"/>
          </p:cNvSpPr>
          <p:nvPr>
            <p:ph type="pic" sz="quarter" idx="13"/>
          </p:nvPr>
        </p:nvSpPr>
        <p:spPr>
          <a:xfrm>
            <a:off x="691356" y="1600200"/>
            <a:ext cx="8675688" cy="4749800"/>
          </a:xfrm>
        </p:spPr>
        <p:txBody>
          <a:bodyPr/>
          <a:lstStyle/>
          <a:p>
            <a:endParaRPr lang="en-US"/>
          </a:p>
        </p:txBody>
      </p:sp>
      <p:pic>
        <p:nvPicPr>
          <p:cNvPr id="6" name="Picture 5">
            <a:extLst>
              <a:ext uri="{FF2B5EF4-FFF2-40B4-BE49-F238E27FC236}">
                <a16:creationId xmlns:a16="http://schemas.microsoft.com/office/drawing/2014/main" id="{0321677E-638B-27AD-499D-1BD70F12C795}"/>
              </a:ext>
              <a:ext uri="{C183D7F6-B498-43B3-948B-1728B52AA6E4}">
                <adec:decorative xmlns:adec="http://schemas.microsoft.com/office/drawing/2017/decorative" val="1"/>
              </a:ext>
            </a:extLst>
          </p:cNvPr>
          <p:cNvPicPr/>
          <p:nvPr userDrawn="1"/>
        </p:nvPicPr>
        <p:blipFill rotWithShape="1">
          <a:blip r:embed="rId3" cstate="print">
            <a:extLst>
              <a:ext uri="{28A0092B-C50C-407E-A947-70E740481C1C}">
                <a14:useLocalDpi xmlns:a14="http://schemas.microsoft.com/office/drawing/2010/main" val="0"/>
              </a:ext>
            </a:extLst>
          </a:blip>
          <a:srcRect b="4303"/>
          <a:stretch/>
        </p:blipFill>
        <p:spPr>
          <a:xfrm>
            <a:off x="6040584" y="7000558"/>
            <a:ext cx="4017816" cy="771842"/>
          </a:xfrm>
          <a:prstGeom prst="rect">
            <a:avLst/>
          </a:prstGeom>
        </p:spPr>
      </p:pic>
      <p:sp>
        <p:nvSpPr>
          <p:cNvPr id="10" name="Slide Number Placeholder 4">
            <a:extLst>
              <a:ext uri="{FF2B5EF4-FFF2-40B4-BE49-F238E27FC236}">
                <a16:creationId xmlns:a16="http://schemas.microsoft.com/office/drawing/2014/main" id="{E183BF07-45C8-83D5-DFC1-28B58A5C5EAD}"/>
              </a:ext>
              <a:ext uri="{C183D7F6-B498-43B3-948B-1728B52AA6E4}">
                <adec:decorative xmlns:adec="http://schemas.microsoft.com/office/drawing/2017/decorative" val="1"/>
              </a:ext>
            </a:extLst>
          </p:cNvPr>
          <p:cNvSpPr>
            <a:spLocks noGrp="1"/>
          </p:cNvSpPr>
          <p:nvPr>
            <p:ph type="sldNum" sz="quarter" idx="12"/>
          </p:nvPr>
        </p:nvSpPr>
        <p:spPr>
          <a:xfrm>
            <a:off x="9372600" y="7422575"/>
            <a:ext cx="585300" cy="331886"/>
          </a:xfrm>
        </p:spPr>
        <p:txBody>
          <a:bodyPr/>
          <a:lstStyle>
            <a:lvl1pPr>
              <a:defRPr>
                <a:solidFill>
                  <a:schemeClr val="tx1"/>
                </a:solidFill>
              </a:defRPr>
            </a:lvl1pPr>
          </a:lstStyle>
          <a:p>
            <a:fld id="{BAF3441B-B4B6-447C-9611-13E5D5A45577}" type="slidenum">
              <a:rPr lang="en-US" smtClean="0"/>
              <a:pPr/>
              <a:t>‹#›</a:t>
            </a:fld>
            <a:endParaRPr lang="en-US"/>
          </a:p>
        </p:txBody>
      </p:sp>
      <p:sp>
        <p:nvSpPr>
          <p:cNvPr id="11" name="TextBox 10">
            <a:extLst>
              <a:ext uri="{FF2B5EF4-FFF2-40B4-BE49-F238E27FC236}">
                <a16:creationId xmlns:a16="http://schemas.microsoft.com/office/drawing/2014/main" id="{866C67DE-4F15-94C6-A3D2-E5DF075808E3}"/>
              </a:ext>
              <a:ext uri="{C183D7F6-B498-43B3-948B-1728B52AA6E4}">
                <adec:decorative xmlns:adec="http://schemas.microsoft.com/office/drawing/2017/decorative" val="1"/>
              </a:ext>
            </a:extLst>
          </p:cNvPr>
          <p:cNvSpPr txBox="1"/>
          <p:nvPr userDrawn="1"/>
        </p:nvSpPr>
        <p:spPr>
          <a:xfrm>
            <a:off x="7645082" y="7495400"/>
            <a:ext cx="1734015" cy="276999"/>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Recruitment Webinar </a:t>
            </a:r>
          </a:p>
        </p:txBody>
      </p:sp>
      <p:sp>
        <p:nvSpPr>
          <p:cNvPr id="12" name="TextBox 11">
            <a:extLst>
              <a:ext uri="{FF2B5EF4-FFF2-40B4-BE49-F238E27FC236}">
                <a16:creationId xmlns:a16="http://schemas.microsoft.com/office/drawing/2014/main" id="{9ECF8D39-F058-E898-42C1-28B61235CED8}"/>
              </a:ext>
              <a:ext uri="{C183D7F6-B498-43B3-948B-1728B52AA6E4}">
                <adec:decorative xmlns:adec="http://schemas.microsoft.com/office/drawing/2017/decorative" val="1"/>
              </a:ext>
            </a:extLst>
          </p:cNvPr>
          <p:cNvSpPr txBox="1"/>
          <p:nvPr userDrawn="1"/>
        </p:nvSpPr>
        <p:spPr>
          <a:xfrm>
            <a:off x="685800" y="7495399"/>
            <a:ext cx="3803578"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AHRQ Safety Program for Telemedicine</a:t>
            </a:r>
          </a:p>
        </p:txBody>
      </p:sp>
    </p:spTree>
    <p:extLst>
      <p:ext uri="{BB962C8B-B14F-4D97-AF65-F5344CB8AC3E}">
        <p14:creationId xmlns:p14="http://schemas.microsoft.com/office/powerpoint/2010/main" val="3996389205"/>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168" userDrawn="1">
          <p15:clr>
            <a:srgbClr val="FBAE40"/>
          </p15:clr>
        </p15:guide>
        <p15:guide id="3" orient="horz" pos="10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Textbox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B98602-BE41-09BA-10C3-54AA616E33DD}"/>
              </a:ext>
            </a:extLst>
          </p:cNvPr>
          <p:cNvPicPr/>
          <p:nvPr userDrawn="1"/>
        </p:nvPicPr>
        <p:blipFill rotWithShape="1">
          <a:blip r:embed="rId2">
            <a:extLst>
              <a:ext uri="{28A0092B-C50C-407E-A947-70E740481C1C}">
                <a14:useLocalDpi xmlns:a14="http://schemas.microsoft.com/office/drawing/2010/main" val="0"/>
              </a:ext>
            </a:extLst>
          </a:blip>
          <a:srcRect l="22446" b="38641"/>
          <a:stretch/>
        </p:blipFill>
        <p:spPr>
          <a:xfrm>
            <a:off x="0" y="-12701"/>
            <a:ext cx="6102178" cy="1003301"/>
          </a:xfrm>
          <a:prstGeom prst="rect">
            <a:avLst/>
          </a:prstGeom>
        </p:spPr>
      </p:pic>
      <p:pic>
        <p:nvPicPr>
          <p:cNvPr id="8" name="Picture 7">
            <a:extLst>
              <a:ext uri="{FF2B5EF4-FFF2-40B4-BE49-F238E27FC236}">
                <a16:creationId xmlns:a16="http://schemas.microsoft.com/office/drawing/2014/main" id="{D7391869-23C7-FDBC-2734-7453C5E775C8}"/>
              </a:ext>
            </a:extLst>
          </p:cNvPr>
          <p:cNvPicPr/>
          <p:nvPr userDrawn="1"/>
        </p:nvPicPr>
        <p:blipFill rotWithShape="1">
          <a:blip r:embed="rId2">
            <a:extLst>
              <a:ext uri="{28A0092B-C50C-407E-A947-70E740481C1C}">
                <a14:useLocalDpi xmlns:a14="http://schemas.microsoft.com/office/drawing/2010/main" val="0"/>
              </a:ext>
            </a:extLst>
          </a:blip>
          <a:srcRect l="49719" b="38641"/>
          <a:stretch/>
        </p:blipFill>
        <p:spPr>
          <a:xfrm>
            <a:off x="6102178" y="-12701"/>
            <a:ext cx="3956222" cy="1003301"/>
          </a:xfrm>
          <a:prstGeom prst="rect">
            <a:avLst/>
          </a:prstGeom>
        </p:spPr>
      </p:pic>
      <p:sp>
        <p:nvSpPr>
          <p:cNvPr id="10" name="Title 1">
            <a:extLst>
              <a:ext uri="{FF2B5EF4-FFF2-40B4-BE49-F238E27FC236}">
                <a16:creationId xmlns:a16="http://schemas.microsoft.com/office/drawing/2014/main" id="{BBD0AE25-4FF4-E3CE-2AF3-9AC72613801D}"/>
              </a:ext>
            </a:extLst>
          </p:cNvPr>
          <p:cNvSpPr>
            <a:spLocks noGrp="1"/>
          </p:cNvSpPr>
          <p:nvPr>
            <p:ph type="title"/>
          </p:nvPr>
        </p:nvSpPr>
        <p:spPr>
          <a:xfrm>
            <a:off x="685800" y="1"/>
            <a:ext cx="8675370" cy="990599"/>
          </a:xfrm>
        </p:spPr>
        <p:txBody>
          <a:bodyPr>
            <a:normAutofit/>
          </a:bodyPr>
          <a:lstStyle>
            <a:lvl1pPr algn="l">
              <a:defRPr sz="3200">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D17C59A1-E4DC-FEE0-48D9-7F52117B9E83}"/>
              </a:ext>
            </a:extLst>
          </p:cNvPr>
          <p:cNvSpPr>
            <a:spLocks noGrp="1"/>
          </p:cNvSpPr>
          <p:nvPr>
            <p:ph type="body" sz="quarter" idx="13"/>
          </p:nvPr>
        </p:nvSpPr>
        <p:spPr>
          <a:xfrm>
            <a:off x="685800" y="1619250"/>
            <a:ext cx="4343400" cy="1657350"/>
          </a:xfrm>
        </p:spPr>
        <p:txBody>
          <a:bodyPr>
            <a:normAutofit/>
          </a:bodyPr>
          <a:lstStyle>
            <a:lvl1pPr marL="0" indent="0">
              <a:buNone/>
              <a:defRPr sz="1800" b="1">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13" name="Text Placeholder 11">
            <a:extLst>
              <a:ext uri="{FF2B5EF4-FFF2-40B4-BE49-F238E27FC236}">
                <a16:creationId xmlns:a16="http://schemas.microsoft.com/office/drawing/2014/main" id="{FDBD9F86-E2A3-A230-B5A1-C3EAC8831711}"/>
              </a:ext>
            </a:extLst>
          </p:cNvPr>
          <p:cNvSpPr>
            <a:spLocks noGrp="1"/>
          </p:cNvSpPr>
          <p:nvPr>
            <p:ph type="body" sz="quarter" idx="14"/>
          </p:nvPr>
        </p:nvSpPr>
        <p:spPr>
          <a:xfrm>
            <a:off x="5029200" y="1619250"/>
            <a:ext cx="4343400" cy="1657350"/>
          </a:xfrm>
        </p:spPr>
        <p:txBody>
          <a:bodyPr>
            <a:normAutofit/>
          </a:bodyPr>
          <a:lstStyle>
            <a:lvl1pPr marL="0" indent="0">
              <a:buNone/>
              <a:defRPr sz="1800" b="1">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stStyle>
          <a:p>
            <a:pPr lvl="0"/>
            <a:r>
              <a:rPr lang="en-US"/>
              <a:t>Click to edit Master text styles</a:t>
            </a:r>
          </a:p>
        </p:txBody>
      </p:sp>
      <p:sp>
        <p:nvSpPr>
          <p:cNvPr id="14" name="Text Placeholder 11">
            <a:extLst>
              <a:ext uri="{FF2B5EF4-FFF2-40B4-BE49-F238E27FC236}">
                <a16:creationId xmlns:a16="http://schemas.microsoft.com/office/drawing/2014/main" id="{778B559E-CB1D-E537-F161-9D3D99A0F73D}"/>
              </a:ext>
            </a:extLst>
          </p:cNvPr>
          <p:cNvSpPr>
            <a:spLocks noGrp="1"/>
          </p:cNvSpPr>
          <p:nvPr>
            <p:ph type="body" sz="quarter" idx="15"/>
          </p:nvPr>
        </p:nvSpPr>
        <p:spPr>
          <a:xfrm>
            <a:off x="685800" y="3686754"/>
            <a:ext cx="8686800" cy="3159078"/>
          </a:xfrm>
        </p:spPr>
        <p:txBody>
          <a:bodyPr/>
          <a:lstStyle>
            <a:lvl1pPr marL="0" indent="0">
              <a:buNone/>
              <a:defRPr sz="2000" b="1">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pic>
        <p:nvPicPr>
          <p:cNvPr id="4" name="Picture 3">
            <a:extLst>
              <a:ext uri="{FF2B5EF4-FFF2-40B4-BE49-F238E27FC236}">
                <a16:creationId xmlns:a16="http://schemas.microsoft.com/office/drawing/2014/main" id="{A0C4927A-E79B-6086-FD2B-6A71BD6AB1B9}"/>
              </a:ext>
              <a:ext uri="{C183D7F6-B498-43B3-948B-1728B52AA6E4}">
                <adec:decorative xmlns:adec="http://schemas.microsoft.com/office/drawing/2017/decorative" val="1"/>
              </a:ext>
            </a:extLst>
          </p:cNvPr>
          <p:cNvPicPr/>
          <p:nvPr userDrawn="1"/>
        </p:nvPicPr>
        <p:blipFill rotWithShape="1">
          <a:blip r:embed="rId3" cstate="print">
            <a:extLst>
              <a:ext uri="{28A0092B-C50C-407E-A947-70E740481C1C}">
                <a14:useLocalDpi xmlns:a14="http://schemas.microsoft.com/office/drawing/2010/main" val="0"/>
              </a:ext>
            </a:extLst>
          </a:blip>
          <a:srcRect b="4303"/>
          <a:stretch/>
        </p:blipFill>
        <p:spPr>
          <a:xfrm>
            <a:off x="6040584" y="7000558"/>
            <a:ext cx="4017816" cy="771842"/>
          </a:xfrm>
          <a:prstGeom prst="rect">
            <a:avLst/>
          </a:prstGeom>
        </p:spPr>
      </p:pic>
      <p:sp>
        <p:nvSpPr>
          <p:cNvPr id="5" name="Slide Number Placeholder 4">
            <a:extLst>
              <a:ext uri="{FF2B5EF4-FFF2-40B4-BE49-F238E27FC236}">
                <a16:creationId xmlns:a16="http://schemas.microsoft.com/office/drawing/2014/main" id="{41ECC6F9-252A-0047-69C2-5D3110EA7438}"/>
              </a:ext>
              <a:ext uri="{C183D7F6-B498-43B3-948B-1728B52AA6E4}">
                <adec:decorative xmlns:adec="http://schemas.microsoft.com/office/drawing/2017/decorative" val="1"/>
              </a:ext>
            </a:extLst>
          </p:cNvPr>
          <p:cNvSpPr>
            <a:spLocks noGrp="1"/>
          </p:cNvSpPr>
          <p:nvPr>
            <p:ph type="sldNum" sz="quarter" idx="12"/>
          </p:nvPr>
        </p:nvSpPr>
        <p:spPr>
          <a:xfrm>
            <a:off x="9372600" y="7422575"/>
            <a:ext cx="585300" cy="331886"/>
          </a:xfrm>
        </p:spPr>
        <p:txBody>
          <a:bodyPr/>
          <a:lstStyle>
            <a:lvl1pPr>
              <a:defRPr>
                <a:solidFill>
                  <a:schemeClr val="tx1"/>
                </a:solidFill>
              </a:defRPr>
            </a:lvl1pPr>
          </a:lstStyle>
          <a:p>
            <a:fld id="{BAF3441B-B4B6-447C-9611-13E5D5A45577}" type="slidenum">
              <a:rPr lang="en-US" smtClean="0"/>
              <a:pPr/>
              <a:t>‹#›</a:t>
            </a:fld>
            <a:endParaRPr lang="en-US"/>
          </a:p>
        </p:txBody>
      </p:sp>
      <p:sp>
        <p:nvSpPr>
          <p:cNvPr id="9" name="TextBox 8">
            <a:extLst>
              <a:ext uri="{FF2B5EF4-FFF2-40B4-BE49-F238E27FC236}">
                <a16:creationId xmlns:a16="http://schemas.microsoft.com/office/drawing/2014/main" id="{A8B34EBF-208E-BA8B-5EFF-003AC9B7B367}"/>
              </a:ext>
              <a:ext uri="{C183D7F6-B498-43B3-948B-1728B52AA6E4}">
                <adec:decorative xmlns:adec="http://schemas.microsoft.com/office/drawing/2017/decorative" val="1"/>
              </a:ext>
            </a:extLst>
          </p:cNvPr>
          <p:cNvSpPr txBox="1"/>
          <p:nvPr userDrawn="1"/>
        </p:nvSpPr>
        <p:spPr>
          <a:xfrm>
            <a:off x="7645082" y="7495400"/>
            <a:ext cx="1734015" cy="276999"/>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Recruitment Webinar </a:t>
            </a:r>
          </a:p>
        </p:txBody>
      </p:sp>
      <p:sp>
        <p:nvSpPr>
          <p:cNvPr id="11" name="TextBox 10">
            <a:extLst>
              <a:ext uri="{FF2B5EF4-FFF2-40B4-BE49-F238E27FC236}">
                <a16:creationId xmlns:a16="http://schemas.microsoft.com/office/drawing/2014/main" id="{9FBE8517-0C8A-D90E-BE43-F314BC2760EB}"/>
              </a:ext>
              <a:ext uri="{C183D7F6-B498-43B3-948B-1728B52AA6E4}">
                <adec:decorative xmlns:adec="http://schemas.microsoft.com/office/drawing/2017/decorative" val="1"/>
              </a:ext>
            </a:extLst>
          </p:cNvPr>
          <p:cNvSpPr txBox="1"/>
          <p:nvPr userDrawn="1"/>
        </p:nvSpPr>
        <p:spPr>
          <a:xfrm>
            <a:off x="685800" y="7495399"/>
            <a:ext cx="3803578"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AHRQ Safety Program for Telemedicine</a:t>
            </a:r>
          </a:p>
        </p:txBody>
      </p:sp>
    </p:spTree>
    <p:extLst>
      <p:ext uri="{BB962C8B-B14F-4D97-AF65-F5344CB8AC3E}">
        <p14:creationId xmlns:p14="http://schemas.microsoft.com/office/powerpoint/2010/main" val="50060536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168" userDrawn="1">
          <p15:clr>
            <a:srgbClr val="FBAE40"/>
          </p15:clr>
        </p15:guide>
        <p15:guide id="3" orient="horz" pos="100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91515" y="2069042"/>
            <a:ext cx="4274820" cy="4931516"/>
          </a:xfrm>
        </p:spPr>
        <p:txBody>
          <a:bodyPr>
            <a:normAutofit/>
          </a:bodyPr>
          <a:lstStyle>
            <a:lvl1pPr marL="0" indent="0">
              <a:buNone/>
              <a:defRPr sz="1700" b="1">
                <a:latin typeface="Arial" panose="020B0604020202020204" pitchFamily="34" charset="0"/>
                <a:cs typeface="Arial" panose="020B0604020202020204" pitchFamily="34" charset="0"/>
              </a:defRPr>
            </a:lvl1pPr>
            <a:lvl2pPr marL="400050" indent="-250825">
              <a:defRPr sz="17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pic>
        <p:nvPicPr>
          <p:cNvPr id="10" name="Picture 9">
            <a:extLst>
              <a:ext uri="{FF2B5EF4-FFF2-40B4-BE49-F238E27FC236}">
                <a16:creationId xmlns:a16="http://schemas.microsoft.com/office/drawing/2014/main" id="{DBF4D020-636A-0CE5-DF5B-5BFC264E29A7}"/>
              </a:ext>
            </a:extLst>
          </p:cNvPr>
          <p:cNvPicPr/>
          <p:nvPr userDrawn="1"/>
        </p:nvPicPr>
        <p:blipFill rotWithShape="1">
          <a:blip r:embed="rId2">
            <a:extLst>
              <a:ext uri="{28A0092B-C50C-407E-A947-70E740481C1C}">
                <a14:useLocalDpi xmlns:a14="http://schemas.microsoft.com/office/drawing/2010/main" val="0"/>
              </a:ext>
            </a:extLst>
          </a:blip>
          <a:srcRect l="22446" b="38641"/>
          <a:stretch/>
        </p:blipFill>
        <p:spPr>
          <a:xfrm>
            <a:off x="0" y="-12701"/>
            <a:ext cx="6102178" cy="1003301"/>
          </a:xfrm>
          <a:prstGeom prst="rect">
            <a:avLst/>
          </a:prstGeom>
        </p:spPr>
      </p:pic>
      <p:pic>
        <p:nvPicPr>
          <p:cNvPr id="11" name="Picture 10">
            <a:extLst>
              <a:ext uri="{FF2B5EF4-FFF2-40B4-BE49-F238E27FC236}">
                <a16:creationId xmlns:a16="http://schemas.microsoft.com/office/drawing/2014/main" id="{8289F0B9-3D00-0B1C-8971-D2A871FDFA21}"/>
              </a:ext>
            </a:extLst>
          </p:cNvPr>
          <p:cNvPicPr/>
          <p:nvPr userDrawn="1"/>
        </p:nvPicPr>
        <p:blipFill rotWithShape="1">
          <a:blip r:embed="rId2">
            <a:extLst>
              <a:ext uri="{28A0092B-C50C-407E-A947-70E740481C1C}">
                <a14:useLocalDpi xmlns:a14="http://schemas.microsoft.com/office/drawing/2010/main" val="0"/>
              </a:ext>
            </a:extLst>
          </a:blip>
          <a:srcRect l="49719" b="38641"/>
          <a:stretch/>
        </p:blipFill>
        <p:spPr>
          <a:xfrm>
            <a:off x="6102178" y="-12701"/>
            <a:ext cx="3956222" cy="1003301"/>
          </a:xfrm>
          <a:prstGeom prst="rect">
            <a:avLst/>
          </a:prstGeom>
        </p:spPr>
      </p:pic>
      <p:sp>
        <p:nvSpPr>
          <p:cNvPr id="13" name="Title 1">
            <a:extLst>
              <a:ext uri="{FF2B5EF4-FFF2-40B4-BE49-F238E27FC236}">
                <a16:creationId xmlns:a16="http://schemas.microsoft.com/office/drawing/2014/main" id="{85AD5385-58A6-22C9-A611-E81AEDE1E80A}"/>
              </a:ext>
            </a:extLst>
          </p:cNvPr>
          <p:cNvSpPr>
            <a:spLocks noGrp="1"/>
          </p:cNvSpPr>
          <p:nvPr>
            <p:ph type="title"/>
          </p:nvPr>
        </p:nvSpPr>
        <p:spPr>
          <a:xfrm>
            <a:off x="685800" y="1"/>
            <a:ext cx="8675370" cy="990599"/>
          </a:xfrm>
        </p:spPr>
        <p:txBody>
          <a:bodyPr>
            <a:normAutofit/>
          </a:bodyPr>
          <a:lstStyle>
            <a:lvl1pPr algn="l">
              <a:defRPr sz="3200">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51E77C17-17C9-8482-CC4D-B8D95BA5F68A}"/>
              </a:ext>
            </a:extLst>
          </p:cNvPr>
          <p:cNvSpPr>
            <a:spLocks noGrp="1"/>
          </p:cNvSpPr>
          <p:nvPr>
            <p:ph sz="half" idx="13"/>
          </p:nvPr>
        </p:nvSpPr>
        <p:spPr>
          <a:xfrm>
            <a:off x="5092067" y="2069042"/>
            <a:ext cx="4274820" cy="4931516"/>
          </a:xfrm>
        </p:spPr>
        <p:txBody>
          <a:bodyPr>
            <a:normAutofit/>
          </a:bodyPr>
          <a:lstStyle>
            <a:lvl1pPr marL="0" indent="0">
              <a:buNone/>
              <a:defRPr sz="2000" b="1" u="sng">
                <a:latin typeface="Arial" panose="020B0604020202020204" pitchFamily="34" charset="0"/>
                <a:cs typeface="Arial" panose="020B0604020202020204" pitchFamily="34" charset="0"/>
              </a:defRPr>
            </a:lvl1pPr>
            <a:lvl2pPr marL="149225" indent="0">
              <a:buNone/>
              <a:defRPr sz="1700" b="1">
                <a:latin typeface="Arial" panose="020B0604020202020204" pitchFamily="34" charset="0"/>
                <a:cs typeface="Arial" panose="020B0604020202020204" pitchFamily="34" charset="0"/>
              </a:defRPr>
            </a:lvl2pPr>
            <a:lvl3pPr marL="628650" indent="-250825">
              <a:tabLst>
                <a:tab pos="800100" algn="l"/>
              </a:tabLst>
              <a:defRPr sz="17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5" name="Picture 4">
            <a:extLst>
              <a:ext uri="{FF2B5EF4-FFF2-40B4-BE49-F238E27FC236}">
                <a16:creationId xmlns:a16="http://schemas.microsoft.com/office/drawing/2014/main" id="{030F3E1B-69C2-BA02-8826-110BDC56101F}"/>
              </a:ext>
              <a:ext uri="{C183D7F6-B498-43B3-948B-1728B52AA6E4}">
                <adec:decorative xmlns:adec="http://schemas.microsoft.com/office/drawing/2017/decorative" val="1"/>
              </a:ext>
            </a:extLst>
          </p:cNvPr>
          <p:cNvPicPr/>
          <p:nvPr userDrawn="1"/>
        </p:nvPicPr>
        <p:blipFill rotWithShape="1">
          <a:blip r:embed="rId3" cstate="print">
            <a:extLst>
              <a:ext uri="{28A0092B-C50C-407E-A947-70E740481C1C}">
                <a14:useLocalDpi xmlns:a14="http://schemas.microsoft.com/office/drawing/2010/main" val="0"/>
              </a:ext>
            </a:extLst>
          </a:blip>
          <a:srcRect b="4303"/>
          <a:stretch/>
        </p:blipFill>
        <p:spPr>
          <a:xfrm>
            <a:off x="6040584" y="7000558"/>
            <a:ext cx="4017816" cy="771842"/>
          </a:xfrm>
          <a:prstGeom prst="rect">
            <a:avLst/>
          </a:prstGeom>
        </p:spPr>
      </p:pic>
      <p:sp>
        <p:nvSpPr>
          <p:cNvPr id="6" name="Slide Number Placeholder 4">
            <a:extLst>
              <a:ext uri="{FF2B5EF4-FFF2-40B4-BE49-F238E27FC236}">
                <a16:creationId xmlns:a16="http://schemas.microsoft.com/office/drawing/2014/main" id="{59A2DA2C-45EA-EB5C-B5B6-BDB90284CAA3}"/>
              </a:ext>
              <a:ext uri="{C183D7F6-B498-43B3-948B-1728B52AA6E4}">
                <adec:decorative xmlns:adec="http://schemas.microsoft.com/office/drawing/2017/decorative" val="1"/>
              </a:ext>
            </a:extLst>
          </p:cNvPr>
          <p:cNvSpPr>
            <a:spLocks noGrp="1"/>
          </p:cNvSpPr>
          <p:nvPr>
            <p:ph type="sldNum" sz="quarter" idx="12"/>
          </p:nvPr>
        </p:nvSpPr>
        <p:spPr>
          <a:xfrm>
            <a:off x="9372600" y="7422575"/>
            <a:ext cx="585300" cy="331886"/>
          </a:xfrm>
        </p:spPr>
        <p:txBody>
          <a:bodyPr/>
          <a:lstStyle>
            <a:lvl1pPr>
              <a:defRPr>
                <a:solidFill>
                  <a:schemeClr val="tx1"/>
                </a:solidFill>
              </a:defRPr>
            </a:lvl1pPr>
          </a:lstStyle>
          <a:p>
            <a:fld id="{BAF3441B-B4B6-447C-9611-13E5D5A45577}" type="slidenum">
              <a:rPr lang="en-US" smtClean="0"/>
              <a:pPr/>
              <a:t>‹#›</a:t>
            </a:fld>
            <a:endParaRPr lang="en-US"/>
          </a:p>
        </p:txBody>
      </p:sp>
      <p:sp>
        <p:nvSpPr>
          <p:cNvPr id="7" name="TextBox 6">
            <a:extLst>
              <a:ext uri="{FF2B5EF4-FFF2-40B4-BE49-F238E27FC236}">
                <a16:creationId xmlns:a16="http://schemas.microsoft.com/office/drawing/2014/main" id="{45B21631-F090-0C25-829A-A4E0609F32D1}"/>
              </a:ext>
              <a:ext uri="{C183D7F6-B498-43B3-948B-1728B52AA6E4}">
                <adec:decorative xmlns:adec="http://schemas.microsoft.com/office/drawing/2017/decorative" val="1"/>
              </a:ext>
            </a:extLst>
          </p:cNvPr>
          <p:cNvSpPr txBox="1"/>
          <p:nvPr userDrawn="1"/>
        </p:nvSpPr>
        <p:spPr>
          <a:xfrm>
            <a:off x="7645082" y="7495400"/>
            <a:ext cx="1734015" cy="276999"/>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Recruitment Webinar </a:t>
            </a:r>
          </a:p>
        </p:txBody>
      </p:sp>
      <p:sp>
        <p:nvSpPr>
          <p:cNvPr id="9" name="TextBox 8">
            <a:extLst>
              <a:ext uri="{FF2B5EF4-FFF2-40B4-BE49-F238E27FC236}">
                <a16:creationId xmlns:a16="http://schemas.microsoft.com/office/drawing/2014/main" id="{F9B196B6-438D-5887-B8F3-D6E3F7D53E85}"/>
              </a:ext>
              <a:ext uri="{C183D7F6-B498-43B3-948B-1728B52AA6E4}">
                <adec:decorative xmlns:adec="http://schemas.microsoft.com/office/drawing/2017/decorative" val="1"/>
              </a:ext>
            </a:extLst>
          </p:cNvPr>
          <p:cNvSpPr txBox="1"/>
          <p:nvPr userDrawn="1"/>
        </p:nvSpPr>
        <p:spPr>
          <a:xfrm>
            <a:off x="685800" y="7495399"/>
            <a:ext cx="3803578"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AHRQ Safety Program for Telemedicine</a:t>
            </a:r>
          </a:p>
        </p:txBody>
      </p:sp>
    </p:spTree>
    <p:extLst>
      <p:ext uri="{BB962C8B-B14F-4D97-AF65-F5344CB8AC3E}">
        <p14:creationId xmlns:p14="http://schemas.microsoft.com/office/powerpoint/2010/main" val="3623279364"/>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16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7E1CD5-F204-2D0C-EA5B-ADA15A35E275}"/>
              </a:ext>
            </a:extLst>
          </p:cNvPr>
          <p:cNvPicPr/>
          <p:nvPr userDrawn="1"/>
        </p:nvPicPr>
        <p:blipFill rotWithShape="1">
          <a:blip r:embed="rId2">
            <a:extLst>
              <a:ext uri="{28A0092B-C50C-407E-A947-70E740481C1C}">
                <a14:useLocalDpi xmlns:a14="http://schemas.microsoft.com/office/drawing/2010/main" val="0"/>
              </a:ext>
            </a:extLst>
          </a:blip>
          <a:srcRect l="22446" b="38641"/>
          <a:stretch/>
        </p:blipFill>
        <p:spPr>
          <a:xfrm>
            <a:off x="0" y="-12701"/>
            <a:ext cx="6102178" cy="1003301"/>
          </a:xfrm>
          <a:prstGeom prst="rect">
            <a:avLst/>
          </a:prstGeom>
        </p:spPr>
      </p:pic>
      <p:pic>
        <p:nvPicPr>
          <p:cNvPr id="9" name="Picture 8">
            <a:extLst>
              <a:ext uri="{FF2B5EF4-FFF2-40B4-BE49-F238E27FC236}">
                <a16:creationId xmlns:a16="http://schemas.microsoft.com/office/drawing/2014/main" id="{9385E96E-A418-16BA-3FF9-C5E7C41E9FF7}"/>
              </a:ext>
            </a:extLst>
          </p:cNvPr>
          <p:cNvPicPr/>
          <p:nvPr userDrawn="1"/>
        </p:nvPicPr>
        <p:blipFill rotWithShape="1">
          <a:blip r:embed="rId2">
            <a:extLst>
              <a:ext uri="{28A0092B-C50C-407E-A947-70E740481C1C}">
                <a14:useLocalDpi xmlns:a14="http://schemas.microsoft.com/office/drawing/2010/main" val="0"/>
              </a:ext>
            </a:extLst>
          </a:blip>
          <a:srcRect l="49719" b="38641"/>
          <a:stretch/>
        </p:blipFill>
        <p:spPr>
          <a:xfrm>
            <a:off x="6102178" y="-12701"/>
            <a:ext cx="3956222" cy="1003301"/>
          </a:xfrm>
          <a:prstGeom prst="rect">
            <a:avLst/>
          </a:prstGeom>
        </p:spPr>
      </p:pic>
      <p:sp>
        <p:nvSpPr>
          <p:cNvPr id="11" name="Title 1">
            <a:extLst>
              <a:ext uri="{FF2B5EF4-FFF2-40B4-BE49-F238E27FC236}">
                <a16:creationId xmlns:a16="http://schemas.microsoft.com/office/drawing/2014/main" id="{EC73D6CB-07E7-13F9-5573-DE82C47A2921}"/>
              </a:ext>
            </a:extLst>
          </p:cNvPr>
          <p:cNvSpPr>
            <a:spLocks noGrp="1"/>
          </p:cNvSpPr>
          <p:nvPr>
            <p:ph type="title"/>
          </p:nvPr>
        </p:nvSpPr>
        <p:spPr>
          <a:xfrm>
            <a:off x="685800" y="1"/>
            <a:ext cx="8675370" cy="990599"/>
          </a:xfrm>
        </p:spPr>
        <p:txBody>
          <a:bodyPr>
            <a:normAutofit/>
          </a:bodyPr>
          <a:lstStyle>
            <a:lvl1pPr algn="l">
              <a:defRPr sz="3200">
                <a:latin typeface="Arial" panose="020B0604020202020204" pitchFamily="34" charset="0"/>
                <a:cs typeface="Arial" panose="020B0604020202020204" pitchFamily="34" charset="0"/>
              </a:defRPr>
            </a:lvl1pPr>
          </a:lstStyle>
          <a:p>
            <a:r>
              <a:rPr lang="en-US"/>
              <a:t>Click to edit Master title style</a:t>
            </a:r>
          </a:p>
        </p:txBody>
      </p:sp>
      <p:sp>
        <p:nvSpPr>
          <p:cNvPr id="13" name="Table Placeholder 12">
            <a:extLst>
              <a:ext uri="{FF2B5EF4-FFF2-40B4-BE49-F238E27FC236}">
                <a16:creationId xmlns:a16="http://schemas.microsoft.com/office/drawing/2014/main" id="{7597275C-3175-311F-C1CB-9BF750DBAF60}"/>
              </a:ext>
            </a:extLst>
          </p:cNvPr>
          <p:cNvSpPr>
            <a:spLocks noGrp="1"/>
          </p:cNvSpPr>
          <p:nvPr>
            <p:ph type="tbl" sz="quarter" idx="13"/>
          </p:nvPr>
        </p:nvSpPr>
        <p:spPr>
          <a:xfrm>
            <a:off x="685800" y="1620407"/>
            <a:ext cx="8675370" cy="5225423"/>
          </a:xfrm>
        </p:spPr>
        <p:txBody>
          <a:bodyPr/>
          <a:lstStyle/>
          <a:p>
            <a:endParaRPr lang="en-US"/>
          </a:p>
        </p:txBody>
      </p:sp>
      <p:pic>
        <p:nvPicPr>
          <p:cNvPr id="4" name="Picture 3">
            <a:extLst>
              <a:ext uri="{FF2B5EF4-FFF2-40B4-BE49-F238E27FC236}">
                <a16:creationId xmlns:a16="http://schemas.microsoft.com/office/drawing/2014/main" id="{AA3B2D5D-9C3E-4CBC-1121-4990340DB71A}"/>
              </a:ext>
              <a:ext uri="{C183D7F6-B498-43B3-948B-1728B52AA6E4}">
                <adec:decorative xmlns:adec="http://schemas.microsoft.com/office/drawing/2017/decorative" val="1"/>
              </a:ext>
            </a:extLst>
          </p:cNvPr>
          <p:cNvPicPr/>
          <p:nvPr userDrawn="1"/>
        </p:nvPicPr>
        <p:blipFill rotWithShape="1">
          <a:blip r:embed="rId3" cstate="print">
            <a:extLst>
              <a:ext uri="{28A0092B-C50C-407E-A947-70E740481C1C}">
                <a14:useLocalDpi xmlns:a14="http://schemas.microsoft.com/office/drawing/2010/main" val="0"/>
              </a:ext>
            </a:extLst>
          </a:blip>
          <a:srcRect b="4303"/>
          <a:stretch/>
        </p:blipFill>
        <p:spPr>
          <a:xfrm>
            <a:off x="6040584" y="7000558"/>
            <a:ext cx="4017816" cy="771842"/>
          </a:xfrm>
          <a:prstGeom prst="rect">
            <a:avLst/>
          </a:prstGeom>
        </p:spPr>
      </p:pic>
      <p:sp>
        <p:nvSpPr>
          <p:cNvPr id="5" name="Slide Number Placeholder 4">
            <a:extLst>
              <a:ext uri="{FF2B5EF4-FFF2-40B4-BE49-F238E27FC236}">
                <a16:creationId xmlns:a16="http://schemas.microsoft.com/office/drawing/2014/main" id="{CA0B701A-C71E-45BF-4F70-149C01D952F1}"/>
              </a:ext>
              <a:ext uri="{C183D7F6-B498-43B3-948B-1728B52AA6E4}">
                <adec:decorative xmlns:adec="http://schemas.microsoft.com/office/drawing/2017/decorative" val="1"/>
              </a:ext>
            </a:extLst>
          </p:cNvPr>
          <p:cNvSpPr>
            <a:spLocks noGrp="1"/>
          </p:cNvSpPr>
          <p:nvPr>
            <p:ph type="sldNum" sz="quarter" idx="12"/>
          </p:nvPr>
        </p:nvSpPr>
        <p:spPr>
          <a:xfrm>
            <a:off x="9372600" y="7422575"/>
            <a:ext cx="585300" cy="331886"/>
          </a:xfrm>
        </p:spPr>
        <p:txBody>
          <a:bodyPr/>
          <a:lstStyle>
            <a:lvl1pPr>
              <a:defRPr>
                <a:solidFill>
                  <a:schemeClr val="tx1"/>
                </a:solidFill>
              </a:defRPr>
            </a:lvl1pPr>
          </a:lstStyle>
          <a:p>
            <a:fld id="{BAF3441B-B4B6-447C-9611-13E5D5A45577}" type="slidenum">
              <a:rPr lang="en-US" smtClean="0"/>
              <a:pPr/>
              <a:t>‹#›</a:t>
            </a:fld>
            <a:endParaRPr lang="en-US"/>
          </a:p>
        </p:txBody>
      </p:sp>
      <p:sp>
        <p:nvSpPr>
          <p:cNvPr id="7" name="TextBox 6">
            <a:extLst>
              <a:ext uri="{FF2B5EF4-FFF2-40B4-BE49-F238E27FC236}">
                <a16:creationId xmlns:a16="http://schemas.microsoft.com/office/drawing/2014/main" id="{2256F5CD-2912-BB84-B95D-CF55DA689838}"/>
              </a:ext>
              <a:ext uri="{C183D7F6-B498-43B3-948B-1728B52AA6E4}">
                <adec:decorative xmlns:adec="http://schemas.microsoft.com/office/drawing/2017/decorative" val="1"/>
              </a:ext>
            </a:extLst>
          </p:cNvPr>
          <p:cNvSpPr txBox="1"/>
          <p:nvPr userDrawn="1"/>
        </p:nvSpPr>
        <p:spPr>
          <a:xfrm>
            <a:off x="7645082" y="7495400"/>
            <a:ext cx="1734015" cy="276999"/>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Recruitment Webinar </a:t>
            </a:r>
          </a:p>
        </p:txBody>
      </p:sp>
      <p:sp>
        <p:nvSpPr>
          <p:cNvPr id="10" name="TextBox 9">
            <a:extLst>
              <a:ext uri="{FF2B5EF4-FFF2-40B4-BE49-F238E27FC236}">
                <a16:creationId xmlns:a16="http://schemas.microsoft.com/office/drawing/2014/main" id="{F9BE123C-E660-1D66-A12C-128139E932D7}"/>
              </a:ext>
              <a:ext uri="{C183D7F6-B498-43B3-948B-1728B52AA6E4}">
                <adec:decorative xmlns:adec="http://schemas.microsoft.com/office/drawing/2017/decorative" val="1"/>
              </a:ext>
            </a:extLst>
          </p:cNvPr>
          <p:cNvSpPr txBox="1"/>
          <p:nvPr userDrawn="1"/>
        </p:nvSpPr>
        <p:spPr>
          <a:xfrm>
            <a:off x="685800" y="7495399"/>
            <a:ext cx="3803578"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AHRQ Safety Program for Telemedicine</a:t>
            </a:r>
          </a:p>
        </p:txBody>
      </p:sp>
    </p:spTree>
    <p:extLst>
      <p:ext uri="{BB962C8B-B14F-4D97-AF65-F5344CB8AC3E}">
        <p14:creationId xmlns:p14="http://schemas.microsoft.com/office/powerpoint/2010/main" val="3806082169"/>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168" userDrawn="1">
          <p15:clr>
            <a:srgbClr val="FBAE40"/>
          </p15:clr>
        </p15:guide>
        <p15:guide id="3" orient="horz" pos="10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One Textbox">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CC41CC-0742-035F-0F5D-CD4ADC7EF12C}"/>
              </a:ext>
            </a:extLst>
          </p:cNvPr>
          <p:cNvPicPr/>
          <p:nvPr userDrawn="1"/>
        </p:nvPicPr>
        <p:blipFill rotWithShape="1">
          <a:blip r:embed="rId2">
            <a:extLst>
              <a:ext uri="{28A0092B-C50C-407E-A947-70E740481C1C}">
                <a14:useLocalDpi xmlns:a14="http://schemas.microsoft.com/office/drawing/2010/main" val="0"/>
              </a:ext>
            </a:extLst>
          </a:blip>
          <a:srcRect l="22446" b="38641"/>
          <a:stretch/>
        </p:blipFill>
        <p:spPr>
          <a:xfrm>
            <a:off x="0" y="-12701"/>
            <a:ext cx="6102178" cy="1003301"/>
          </a:xfrm>
          <a:prstGeom prst="rect">
            <a:avLst/>
          </a:prstGeom>
        </p:spPr>
      </p:pic>
      <p:pic>
        <p:nvPicPr>
          <p:cNvPr id="9" name="Picture 8">
            <a:extLst>
              <a:ext uri="{FF2B5EF4-FFF2-40B4-BE49-F238E27FC236}">
                <a16:creationId xmlns:a16="http://schemas.microsoft.com/office/drawing/2014/main" id="{262B35FA-B0B0-5B4E-3EF3-2C6C79ABC267}"/>
              </a:ext>
            </a:extLst>
          </p:cNvPr>
          <p:cNvPicPr/>
          <p:nvPr userDrawn="1"/>
        </p:nvPicPr>
        <p:blipFill rotWithShape="1">
          <a:blip r:embed="rId2">
            <a:extLst>
              <a:ext uri="{28A0092B-C50C-407E-A947-70E740481C1C}">
                <a14:useLocalDpi xmlns:a14="http://schemas.microsoft.com/office/drawing/2010/main" val="0"/>
              </a:ext>
            </a:extLst>
          </a:blip>
          <a:srcRect l="49719" b="38641"/>
          <a:stretch/>
        </p:blipFill>
        <p:spPr>
          <a:xfrm>
            <a:off x="6102178" y="-12701"/>
            <a:ext cx="3956222" cy="1003301"/>
          </a:xfrm>
          <a:prstGeom prst="rect">
            <a:avLst/>
          </a:prstGeom>
        </p:spPr>
      </p:pic>
      <p:sp>
        <p:nvSpPr>
          <p:cNvPr id="2" name="Title 1"/>
          <p:cNvSpPr>
            <a:spLocks noGrp="1"/>
          </p:cNvSpPr>
          <p:nvPr>
            <p:ph type="title"/>
          </p:nvPr>
        </p:nvSpPr>
        <p:spPr>
          <a:xfrm>
            <a:off x="685800" y="1"/>
            <a:ext cx="8675370" cy="990599"/>
          </a:xfrm>
        </p:spPr>
        <p:txBody>
          <a:bodyPr>
            <a:normAutofit/>
          </a:bodyPr>
          <a:lstStyle>
            <a:lvl1pPr algn="l">
              <a:defRPr sz="3200">
                <a:latin typeface="Arial" panose="020B0604020202020204" pitchFamily="34" charset="0"/>
                <a:cs typeface="Arial" panose="020B0604020202020204" pitchFamily="34" charset="0"/>
              </a:defRPr>
            </a:lvl1pPr>
          </a:lstStyle>
          <a:p>
            <a:r>
              <a:rPr lang="en-US"/>
              <a:t>Click to edit Master title style</a:t>
            </a:r>
          </a:p>
        </p:txBody>
      </p:sp>
      <p:sp>
        <p:nvSpPr>
          <p:cNvPr id="14" name="Picture Placeholder 13">
            <a:extLst>
              <a:ext uri="{FF2B5EF4-FFF2-40B4-BE49-F238E27FC236}">
                <a16:creationId xmlns:a16="http://schemas.microsoft.com/office/drawing/2014/main" id="{E8462B12-C900-16CF-9F43-E46EBB0EBFD2}"/>
              </a:ext>
            </a:extLst>
          </p:cNvPr>
          <p:cNvSpPr>
            <a:spLocks noGrp="1"/>
          </p:cNvSpPr>
          <p:nvPr>
            <p:ph type="pic" sz="quarter" idx="14"/>
          </p:nvPr>
        </p:nvSpPr>
        <p:spPr>
          <a:xfrm>
            <a:off x="5928994" y="3632564"/>
            <a:ext cx="3432175" cy="2935287"/>
          </a:xfrm>
        </p:spPr>
        <p:txBody>
          <a:bodyPr/>
          <a:lstStyle/>
          <a:p>
            <a:endParaRPr lang="en-US"/>
          </a:p>
        </p:txBody>
      </p:sp>
      <p:sp>
        <p:nvSpPr>
          <p:cNvPr id="5" name="Content Placeholder 4">
            <a:extLst>
              <a:ext uri="{FF2B5EF4-FFF2-40B4-BE49-F238E27FC236}">
                <a16:creationId xmlns:a16="http://schemas.microsoft.com/office/drawing/2014/main" id="{241FB880-6746-BE08-9EED-28F1EB005F94}"/>
              </a:ext>
            </a:extLst>
          </p:cNvPr>
          <p:cNvSpPr>
            <a:spLocks noGrp="1"/>
          </p:cNvSpPr>
          <p:nvPr>
            <p:ph sz="quarter" idx="15"/>
          </p:nvPr>
        </p:nvSpPr>
        <p:spPr>
          <a:xfrm>
            <a:off x="685800" y="1600200"/>
            <a:ext cx="8675688" cy="4967288"/>
          </a:xfrm>
        </p:spPr>
        <p:txBody>
          <a:bodyPr numCol="2">
            <a:normAutofit/>
          </a:bodyPr>
          <a:lstStyle>
            <a:lvl1pPr>
              <a:defRPr sz="2000"/>
            </a:lvl1pPr>
          </a:lstStyle>
          <a:p>
            <a:pPr lvl="0"/>
            <a:r>
              <a:rPr lang="en-US"/>
              <a:t>Click to edit Master text styles</a:t>
            </a:r>
          </a:p>
        </p:txBody>
      </p:sp>
      <p:pic>
        <p:nvPicPr>
          <p:cNvPr id="6" name="Picture 5">
            <a:extLst>
              <a:ext uri="{FF2B5EF4-FFF2-40B4-BE49-F238E27FC236}">
                <a16:creationId xmlns:a16="http://schemas.microsoft.com/office/drawing/2014/main" id="{1E57B37F-3B37-267B-986B-A5D31F147850}"/>
              </a:ext>
              <a:ext uri="{C183D7F6-B498-43B3-948B-1728B52AA6E4}">
                <adec:decorative xmlns:adec="http://schemas.microsoft.com/office/drawing/2017/decorative" val="1"/>
              </a:ext>
            </a:extLst>
          </p:cNvPr>
          <p:cNvPicPr/>
          <p:nvPr userDrawn="1"/>
        </p:nvPicPr>
        <p:blipFill rotWithShape="1">
          <a:blip r:embed="rId3" cstate="print">
            <a:extLst>
              <a:ext uri="{28A0092B-C50C-407E-A947-70E740481C1C}">
                <a14:useLocalDpi xmlns:a14="http://schemas.microsoft.com/office/drawing/2010/main" val="0"/>
              </a:ext>
            </a:extLst>
          </a:blip>
          <a:srcRect b="4303"/>
          <a:stretch/>
        </p:blipFill>
        <p:spPr>
          <a:xfrm>
            <a:off x="6040584" y="7000558"/>
            <a:ext cx="4017816" cy="771842"/>
          </a:xfrm>
          <a:prstGeom prst="rect">
            <a:avLst/>
          </a:prstGeom>
        </p:spPr>
      </p:pic>
      <p:sp>
        <p:nvSpPr>
          <p:cNvPr id="10" name="Slide Number Placeholder 4">
            <a:extLst>
              <a:ext uri="{FF2B5EF4-FFF2-40B4-BE49-F238E27FC236}">
                <a16:creationId xmlns:a16="http://schemas.microsoft.com/office/drawing/2014/main" id="{0097018B-A940-1D00-88C1-45389FFA578B}"/>
              </a:ext>
              <a:ext uri="{C183D7F6-B498-43B3-948B-1728B52AA6E4}">
                <adec:decorative xmlns:adec="http://schemas.microsoft.com/office/drawing/2017/decorative" val="1"/>
              </a:ext>
            </a:extLst>
          </p:cNvPr>
          <p:cNvSpPr>
            <a:spLocks noGrp="1"/>
          </p:cNvSpPr>
          <p:nvPr>
            <p:ph type="sldNum" sz="quarter" idx="12"/>
          </p:nvPr>
        </p:nvSpPr>
        <p:spPr>
          <a:xfrm>
            <a:off x="9372600" y="7422575"/>
            <a:ext cx="585300" cy="331886"/>
          </a:xfrm>
        </p:spPr>
        <p:txBody>
          <a:bodyPr/>
          <a:lstStyle>
            <a:lvl1pPr>
              <a:defRPr>
                <a:solidFill>
                  <a:schemeClr val="tx1"/>
                </a:solidFill>
              </a:defRPr>
            </a:lvl1pPr>
          </a:lstStyle>
          <a:p>
            <a:fld id="{BAF3441B-B4B6-447C-9611-13E5D5A45577}" type="slidenum">
              <a:rPr lang="en-US" smtClean="0"/>
              <a:pPr/>
              <a:t>‹#›</a:t>
            </a:fld>
            <a:endParaRPr lang="en-US"/>
          </a:p>
        </p:txBody>
      </p:sp>
      <p:sp>
        <p:nvSpPr>
          <p:cNvPr id="11" name="TextBox 10">
            <a:extLst>
              <a:ext uri="{FF2B5EF4-FFF2-40B4-BE49-F238E27FC236}">
                <a16:creationId xmlns:a16="http://schemas.microsoft.com/office/drawing/2014/main" id="{2A63F15E-3D43-DC4E-01B8-2F566B481D5C}"/>
              </a:ext>
              <a:ext uri="{C183D7F6-B498-43B3-948B-1728B52AA6E4}">
                <adec:decorative xmlns:adec="http://schemas.microsoft.com/office/drawing/2017/decorative" val="1"/>
              </a:ext>
            </a:extLst>
          </p:cNvPr>
          <p:cNvSpPr txBox="1"/>
          <p:nvPr userDrawn="1"/>
        </p:nvSpPr>
        <p:spPr>
          <a:xfrm>
            <a:off x="7645082" y="7495400"/>
            <a:ext cx="1734015" cy="276999"/>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Recruitment Webinar </a:t>
            </a:r>
          </a:p>
        </p:txBody>
      </p:sp>
      <p:sp>
        <p:nvSpPr>
          <p:cNvPr id="12" name="TextBox 11">
            <a:extLst>
              <a:ext uri="{FF2B5EF4-FFF2-40B4-BE49-F238E27FC236}">
                <a16:creationId xmlns:a16="http://schemas.microsoft.com/office/drawing/2014/main" id="{F10CA7A4-7293-CC70-F366-47B1D1497F5E}"/>
              </a:ext>
              <a:ext uri="{C183D7F6-B498-43B3-948B-1728B52AA6E4}">
                <adec:decorative xmlns:adec="http://schemas.microsoft.com/office/drawing/2017/decorative" val="1"/>
              </a:ext>
            </a:extLst>
          </p:cNvPr>
          <p:cNvSpPr txBox="1"/>
          <p:nvPr userDrawn="1"/>
        </p:nvSpPr>
        <p:spPr>
          <a:xfrm>
            <a:off x="685800" y="7495399"/>
            <a:ext cx="3803578"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AHRQ Safety Program for Telemedicine</a:t>
            </a:r>
          </a:p>
        </p:txBody>
      </p:sp>
    </p:spTree>
    <p:extLst>
      <p:ext uri="{BB962C8B-B14F-4D97-AF65-F5344CB8AC3E}">
        <p14:creationId xmlns:p14="http://schemas.microsoft.com/office/powerpoint/2010/main" val="4228955130"/>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168" userDrawn="1">
          <p15:clr>
            <a:srgbClr val="FBAE40"/>
          </p15:clr>
        </p15:guide>
        <p15:guide id="3" orient="horz" pos="100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75000"/>
                  </a:schemeClr>
                </a:solidFill>
              </a:defRPr>
            </a:lvl1pPr>
          </a:lstStyle>
          <a:p>
            <a:fld id="{AEFE5855-3AAB-4778-A114-5FF18E5C58C5}" type="datetimeFigureOut">
              <a:rPr lang="en-US" smtClean="0"/>
              <a:t>1/23/2023</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75000"/>
                  </a:schemeClr>
                </a:solidFill>
              </a:defRPr>
            </a:lvl1pPr>
          </a:lstStyle>
          <a:p>
            <a:fld id="{BAF3441B-B4B6-447C-9611-13E5D5A45577}" type="slidenum">
              <a:rPr lang="en-US" smtClean="0"/>
              <a:t>‹#›</a:t>
            </a:fld>
            <a:endParaRPr lang="en-US"/>
          </a:p>
        </p:txBody>
      </p:sp>
    </p:spTree>
    <p:extLst>
      <p:ext uri="{BB962C8B-B14F-4D97-AF65-F5344CB8AC3E}">
        <p14:creationId xmlns:p14="http://schemas.microsoft.com/office/powerpoint/2010/main" val="42248913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4" r:id="rId4"/>
    <p:sldLayoutId id="2147483685" r:id="rId5"/>
    <p:sldLayoutId id="2147483686" r:id="rId6"/>
    <p:sldLayoutId id="2147483676" r:id="rId7"/>
    <p:sldLayoutId id="2147483687" r:id="rId8"/>
    <p:sldLayoutId id="2147483688" r:id="rId9"/>
    <p:sldLayoutId id="2147483689" r:id="rId10"/>
    <p:sldLayoutId id="2147483690" r:id="rId11"/>
    <p:sldLayoutId id="2147483691" r:id="rId12"/>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316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hyperlink" Target="mailto:SafetyProgram4Telemedicine@norc.org" TargetMode="External"/><Relationship Id="rId4" Type="http://schemas.openxmlformats.org/officeDocument/2006/relationships/hyperlink" Target="http://safetyprogram4telemedicine.or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snet.ahrq.gov/web-mm/costly-colonoscopy-leads-delay-diagnosis"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mailto:SafetyProgram4Telemedicine@norc.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A0B05-8CB5-7A0C-B98D-1B2A2EBA92F8}"/>
              </a:ext>
            </a:extLst>
          </p:cNvPr>
          <p:cNvSpPr>
            <a:spLocks noGrp="1"/>
          </p:cNvSpPr>
          <p:nvPr>
            <p:ph type="ctrTitle"/>
          </p:nvPr>
        </p:nvSpPr>
        <p:spPr>
          <a:xfrm>
            <a:off x="754380" y="1760561"/>
            <a:ext cx="8549640" cy="2332467"/>
          </a:xfrm>
        </p:spPr>
        <p:txBody>
          <a:bodyPr anchor="ctr">
            <a:noAutofit/>
          </a:bodyPr>
          <a:lstStyle/>
          <a:p>
            <a:r>
              <a:rPr lang="en-US" sz="4800" b="1">
                <a:latin typeface="Arial" panose="020B0604020202020204" pitchFamily="34" charset="0"/>
                <a:cs typeface="Arial" panose="020B0604020202020204" pitchFamily="34" charset="0"/>
              </a:rPr>
              <a:t>AHRQ Safety Program for Telemedicine: Improving the Diagnostic Process</a:t>
            </a:r>
          </a:p>
        </p:txBody>
      </p:sp>
      <p:grpSp>
        <p:nvGrpSpPr>
          <p:cNvPr id="3" name="Group 2" descr="Series of 4 Logos for NORC at the University of Chicago, Baylor College of Medicine, Johns Hopkins Medicine, and the Postgraduate Institute for Medicine.">
            <a:extLst>
              <a:ext uri="{FF2B5EF4-FFF2-40B4-BE49-F238E27FC236}">
                <a16:creationId xmlns:a16="http://schemas.microsoft.com/office/drawing/2014/main" id="{7D7A1164-9C07-D0D0-E79E-E8D5C61D41EE}"/>
              </a:ext>
            </a:extLst>
          </p:cNvPr>
          <p:cNvGrpSpPr/>
          <p:nvPr/>
        </p:nvGrpSpPr>
        <p:grpSpPr>
          <a:xfrm>
            <a:off x="327538" y="5656124"/>
            <a:ext cx="9403324" cy="1181100"/>
            <a:chOff x="821332" y="5656124"/>
            <a:chExt cx="9403324" cy="1181100"/>
          </a:xfrm>
        </p:grpSpPr>
        <p:pic>
          <p:nvPicPr>
            <p:cNvPr id="17" name="Picture 16" descr="Logo&#10;&#10;Description automatically generated">
              <a:extLst>
                <a:ext uri="{FF2B5EF4-FFF2-40B4-BE49-F238E27FC236}">
                  <a16:creationId xmlns:a16="http://schemas.microsoft.com/office/drawing/2014/main" id="{0FE8C6E5-71F7-B605-DB0A-B79597904B6F}"/>
                </a:ext>
              </a:extLst>
            </p:cNvPr>
            <p:cNvPicPr>
              <a:picLocks noChangeAspect="1"/>
            </p:cNvPicPr>
            <p:nvPr/>
          </p:nvPicPr>
          <p:blipFill rotWithShape="1">
            <a:blip r:embed="rId3"/>
            <a:srcRect l="1221"/>
            <a:stretch/>
          </p:blipFill>
          <p:spPr bwMode="auto">
            <a:xfrm>
              <a:off x="821332" y="6031700"/>
              <a:ext cx="2427937" cy="429947"/>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FC8775DF-FE0E-9C7D-4B4E-DF8F52646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7226" y="5656124"/>
              <a:ext cx="1181100" cy="1181100"/>
            </a:xfrm>
            <a:prstGeom prst="rect">
              <a:avLst/>
            </a:prstGeom>
          </p:spPr>
        </p:pic>
        <p:pic>
          <p:nvPicPr>
            <p:cNvPr id="5" name="Picture 4">
              <a:extLst>
                <a:ext uri="{FF2B5EF4-FFF2-40B4-BE49-F238E27FC236}">
                  <a16:creationId xmlns:a16="http://schemas.microsoft.com/office/drawing/2014/main" id="{31E683B6-B738-0824-EB69-743E6EE224B8}"/>
                </a:ext>
              </a:extLst>
            </p:cNvPr>
            <p:cNvPicPr>
              <a:picLocks noChangeAspect="1"/>
            </p:cNvPicPr>
            <p:nvPr/>
          </p:nvPicPr>
          <p:blipFill>
            <a:blip r:embed="rId5"/>
            <a:stretch>
              <a:fillRect/>
            </a:stretch>
          </p:blipFill>
          <p:spPr>
            <a:xfrm>
              <a:off x="4858568" y="5878254"/>
              <a:ext cx="2228850" cy="733425"/>
            </a:xfrm>
            <a:prstGeom prst="rect">
              <a:avLst/>
            </a:prstGeom>
          </p:spPr>
        </p:pic>
        <p:pic>
          <p:nvPicPr>
            <p:cNvPr id="1026" name="Picture 2">
              <a:extLst>
                <a:ext uri="{FF2B5EF4-FFF2-40B4-BE49-F238E27FC236}">
                  <a16:creationId xmlns:a16="http://schemas.microsoft.com/office/drawing/2014/main" id="{1F89967F-2CAE-B810-C647-0CAF530A2B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0689" y="5810087"/>
              <a:ext cx="2893967" cy="8688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descr="Three logos, one for the United Sates Department of Health and Human Services, one for the Agency for Healthcare Research and Quality, and one for the Comprehensive Unit-based Safety Program.">
            <a:extLst>
              <a:ext uri="{FF2B5EF4-FFF2-40B4-BE49-F238E27FC236}">
                <a16:creationId xmlns:a16="http://schemas.microsoft.com/office/drawing/2014/main" id="{6D2556CB-E601-8885-7E93-B9885D23D55C}"/>
              </a:ext>
            </a:extLst>
          </p:cNvPr>
          <p:cNvGrpSpPr/>
          <p:nvPr/>
        </p:nvGrpSpPr>
        <p:grpSpPr>
          <a:xfrm>
            <a:off x="0" y="6852745"/>
            <a:ext cx="10058400" cy="935176"/>
            <a:chOff x="0" y="6852745"/>
            <a:chExt cx="10058400" cy="935176"/>
          </a:xfrm>
        </p:grpSpPr>
        <p:pic>
          <p:nvPicPr>
            <p:cNvPr id="11" name="Picture 10">
              <a:extLst>
                <a:ext uri="{FF2B5EF4-FFF2-40B4-BE49-F238E27FC236}">
                  <a16:creationId xmlns:a16="http://schemas.microsoft.com/office/drawing/2014/main" id="{D655BFAA-3598-6561-5BE6-F3E24A0EF0D0}"/>
                </a:ext>
              </a:extLst>
            </p:cNvPr>
            <p:cNvPicPr>
              <a:picLocks noChangeAspect="1"/>
            </p:cNvPicPr>
            <p:nvPr/>
          </p:nvPicPr>
          <p:blipFill rotWithShape="1">
            <a:blip r:embed="rId7">
              <a:extLst>
                <a:ext uri="{28A0092B-C50C-407E-A947-70E740481C1C}">
                  <a14:useLocalDpi xmlns:a14="http://schemas.microsoft.com/office/drawing/2010/main" val="0"/>
                </a:ext>
              </a:extLst>
            </a:blip>
            <a:srcRect l="20733"/>
            <a:stretch/>
          </p:blipFill>
          <p:spPr>
            <a:xfrm>
              <a:off x="0" y="7020910"/>
              <a:ext cx="6630570" cy="767011"/>
            </a:xfrm>
            <a:prstGeom prst="rect">
              <a:avLst/>
            </a:prstGeom>
          </p:spPr>
        </p:pic>
        <p:sp>
          <p:nvSpPr>
            <p:cNvPr id="8" name="Rectangle 7">
              <a:extLst>
                <a:ext uri="{FF2B5EF4-FFF2-40B4-BE49-F238E27FC236}">
                  <a16:creationId xmlns:a16="http://schemas.microsoft.com/office/drawing/2014/main" id="{6A367F85-6912-2567-F938-69A765746737}"/>
                </a:ext>
              </a:extLst>
            </p:cNvPr>
            <p:cNvSpPr/>
            <p:nvPr/>
          </p:nvSpPr>
          <p:spPr>
            <a:xfrm>
              <a:off x="5438274" y="7020910"/>
              <a:ext cx="4620126" cy="751490"/>
            </a:xfrm>
            <a:prstGeom prst="rect">
              <a:avLst/>
            </a:prstGeom>
            <a:solidFill>
              <a:srgbClr val="D1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58FBD95-C6D3-2CBD-A56E-7E53AD4E91A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4303"/>
            <a:stretch/>
          </p:blipFill>
          <p:spPr>
            <a:xfrm>
              <a:off x="6096811" y="6852745"/>
              <a:ext cx="3961589" cy="919655"/>
            </a:xfrm>
            <a:prstGeom prst="rect">
              <a:avLst/>
            </a:prstGeom>
          </p:spPr>
        </p:pic>
      </p:grpSp>
    </p:spTree>
    <p:extLst>
      <p:ext uri="{BB962C8B-B14F-4D97-AF65-F5344CB8AC3E}">
        <p14:creationId xmlns:p14="http://schemas.microsoft.com/office/powerpoint/2010/main" val="1354552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D848-66AD-86F0-02CB-3BD0457FBF36}"/>
              </a:ext>
            </a:extLst>
          </p:cNvPr>
          <p:cNvSpPr>
            <a:spLocks noGrp="1"/>
          </p:cNvSpPr>
          <p:nvPr>
            <p:ph type="title"/>
          </p:nvPr>
        </p:nvSpPr>
        <p:spPr/>
        <p:txBody>
          <a:bodyPr>
            <a:normAutofit/>
          </a:bodyPr>
          <a:lstStyle/>
          <a:p>
            <a:r>
              <a:rPr lang="en-US" sz="3200">
                <a:latin typeface="Arial" panose="020B0604020202020204" pitchFamily="34" charset="0"/>
                <a:cs typeface="Arial" panose="020B0604020202020204" pitchFamily="34" charset="0"/>
              </a:rPr>
              <a:t>National Educational Webinars</a:t>
            </a:r>
          </a:p>
        </p:txBody>
      </p:sp>
      <p:sp>
        <p:nvSpPr>
          <p:cNvPr id="9" name="Text Placeholder 8">
            <a:extLst>
              <a:ext uri="{FF2B5EF4-FFF2-40B4-BE49-F238E27FC236}">
                <a16:creationId xmlns:a16="http://schemas.microsoft.com/office/drawing/2014/main" id="{D4F6F486-4661-D72A-C30A-00F844C6DFD8}"/>
              </a:ext>
            </a:extLst>
          </p:cNvPr>
          <p:cNvSpPr>
            <a:spLocks noGrp="1"/>
          </p:cNvSpPr>
          <p:nvPr>
            <p:ph type="body" sz="quarter" idx="13"/>
          </p:nvPr>
        </p:nvSpPr>
        <p:spPr/>
        <p:txBody>
          <a:bodyPr/>
          <a:lstStyle/>
          <a:p>
            <a:r>
              <a:rPr lang="da-DK" sz="3200" b="1">
                <a:solidFill>
                  <a:schemeClr val="tx1"/>
                </a:solidFill>
                <a:latin typeface="Arial" panose="020B0604020202020204" pitchFamily="34" charset="0"/>
                <a:cs typeface="Arial" panose="020B0604020202020204" pitchFamily="34" charset="0"/>
              </a:rPr>
              <a:t>Planned Webinar Topics</a:t>
            </a:r>
            <a:endParaRPr lang="da-DK" sz="3600" b="1">
              <a:solidFill>
                <a:schemeClr val="tx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41A77EBD-E140-C0C1-9C2A-624B9A2249BF}"/>
              </a:ext>
            </a:extLst>
          </p:cNvPr>
          <p:cNvSpPr>
            <a:spLocks noGrp="1"/>
          </p:cNvSpPr>
          <p:nvPr>
            <p:ph sz="quarter" idx="14"/>
          </p:nvPr>
        </p:nvSpPr>
        <p:spPr>
          <a:noFill/>
        </p:spPr>
        <p:txBody>
          <a:bodyPr anchor="ctr">
            <a:normAutofit lnSpcReduction="10000"/>
          </a:bodyPr>
          <a:lstStyle/>
          <a:p>
            <a:pPr marL="285750" indent="-285750" fontAlgn="ctr">
              <a:spcBef>
                <a:spcPts val="0"/>
              </a:spcBef>
              <a:buFont typeface="Arial" panose="020B0604020202020204" pitchFamily="34" charset="0"/>
              <a:buChar char="•"/>
            </a:pPr>
            <a:r>
              <a:rPr lang="en-US" b="0">
                <a:solidFill>
                  <a:srgbClr val="000000"/>
                </a:solidFill>
                <a:latin typeface="Arial"/>
                <a:cs typeface="Arial"/>
              </a:rPr>
              <a:t>The Science of Safety and Quality</a:t>
            </a:r>
          </a:p>
          <a:p>
            <a:pPr marL="285750" indent="-285750">
              <a:spcBef>
                <a:spcPts val="0"/>
              </a:spcBef>
              <a:buFont typeface="Arial" panose="020B0604020202020204" pitchFamily="34" charset="0"/>
              <a:buChar char="•"/>
            </a:pPr>
            <a:r>
              <a:rPr lang="en-US" b="0">
                <a:solidFill>
                  <a:srgbClr val="000000"/>
                </a:solidFill>
                <a:latin typeface="Arial"/>
                <a:cs typeface="Arial"/>
              </a:rPr>
              <a:t>Importance</a:t>
            </a:r>
            <a:r>
              <a:rPr lang="en-US" b="0" i="0" u="none" strike="noStrike" kern="1200">
                <a:solidFill>
                  <a:srgbClr val="000000"/>
                </a:solidFill>
                <a:effectLst/>
                <a:latin typeface="Arial"/>
                <a:cs typeface="Arial"/>
              </a:rPr>
              <a:t> of “Closing the Loop”</a:t>
            </a:r>
            <a:endParaRPr lang="en-US" b="0" i="0" u="none" strike="noStrike">
              <a:effectLst/>
              <a:latin typeface="Arial"/>
              <a:cs typeface="Arial"/>
            </a:endParaRPr>
          </a:p>
          <a:p>
            <a:pPr marL="285750" indent="-285750" algn="l" rtl="0" eaLnBrk="1" fontAlgn="ctr" latinLnBrk="0" hangingPunct="1">
              <a:spcBef>
                <a:spcPts val="0"/>
              </a:spcBef>
              <a:spcAft>
                <a:spcPts val="0"/>
              </a:spcAft>
              <a:buFont typeface="Arial" panose="020B0604020202020204" pitchFamily="34" charset="0"/>
              <a:buChar char="•"/>
            </a:pPr>
            <a:r>
              <a:rPr lang="en-US" b="0" i="0" u="none" strike="noStrike" kern="1200">
                <a:solidFill>
                  <a:srgbClr val="000000"/>
                </a:solidFill>
                <a:effectLst/>
                <a:latin typeface="Arial" panose="020B0604020202020204" pitchFamily="34" charset="0"/>
                <a:cs typeface="Arial" panose="020B0604020202020204" pitchFamily="34" charset="0"/>
              </a:rPr>
              <a:t>Using and Learning From Your Own Data</a:t>
            </a:r>
            <a:endParaRPr lang="en-US" b="0" i="0" u="none" strike="noStrike">
              <a:effectLst/>
              <a:latin typeface="Arial" panose="020B0604020202020204" pitchFamily="34" charset="0"/>
            </a:endParaRPr>
          </a:p>
          <a:p>
            <a:pPr marL="285750" indent="-285750" algn="l" rtl="0" eaLnBrk="1" fontAlgn="ctr" latinLnBrk="0" hangingPunct="1">
              <a:spcBef>
                <a:spcPts val="0"/>
              </a:spcBef>
              <a:spcAft>
                <a:spcPts val="0"/>
              </a:spcAft>
              <a:buFont typeface="Arial" panose="020B0604020202020204" pitchFamily="34" charset="0"/>
              <a:buChar char="•"/>
            </a:pPr>
            <a:r>
              <a:rPr lang="en-US" b="0" i="0" u="none" strike="noStrike" kern="1200">
                <a:solidFill>
                  <a:srgbClr val="000000"/>
                </a:solidFill>
                <a:effectLst/>
                <a:latin typeface="Arial" panose="020B0604020202020204" pitchFamily="34" charset="0"/>
                <a:cs typeface="Arial" panose="020B0604020202020204" pitchFamily="34" charset="0"/>
              </a:rPr>
              <a:t>Pitfalls in the Diagnosis of Lung Cancer</a:t>
            </a:r>
            <a:endParaRPr lang="en-US" b="0" i="0" u="none" strike="noStrike">
              <a:effectLst/>
              <a:latin typeface="Arial" panose="020B0604020202020204" pitchFamily="34" charset="0"/>
            </a:endParaRPr>
          </a:p>
          <a:p>
            <a:pPr marL="285750" indent="-285750" algn="l" rtl="0" eaLnBrk="1" fontAlgn="ctr" latinLnBrk="0" hangingPunct="1">
              <a:spcBef>
                <a:spcPts val="0"/>
              </a:spcBef>
              <a:spcAft>
                <a:spcPts val="0"/>
              </a:spcAft>
              <a:buFont typeface="Arial" panose="020B0604020202020204" pitchFamily="34" charset="0"/>
              <a:buChar char="•"/>
            </a:pPr>
            <a:r>
              <a:rPr lang="en-US" b="0" i="0" u="none" strike="noStrike" kern="1200">
                <a:solidFill>
                  <a:srgbClr val="000000"/>
                </a:solidFill>
                <a:effectLst/>
                <a:latin typeface="Arial" panose="020B0604020202020204" pitchFamily="34" charset="0"/>
                <a:cs typeface="Arial" panose="020B0604020202020204" pitchFamily="34" charset="0"/>
              </a:rPr>
              <a:t>Closing the Loop on Abnormal Cancer Screening</a:t>
            </a:r>
            <a:endParaRPr lang="en-US" b="0" i="0" u="none" strike="noStrike">
              <a:effectLst/>
              <a:latin typeface="Arial" panose="020B0604020202020204" pitchFamily="34" charset="0"/>
            </a:endParaRPr>
          </a:p>
          <a:p>
            <a:pPr marL="285750" indent="-285750" algn="l" rtl="0" eaLnBrk="1" fontAlgn="ctr" latinLnBrk="0" hangingPunct="1">
              <a:spcBef>
                <a:spcPts val="0"/>
              </a:spcBef>
              <a:spcAft>
                <a:spcPts val="0"/>
              </a:spcAft>
              <a:buFont typeface="Arial" panose="020B0604020202020204" pitchFamily="34" charset="0"/>
              <a:buChar char="•"/>
            </a:pPr>
            <a:r>
              <a:rPr lang="en-US" b="0" i="0" u="none" strike="noStrike" kern="1200">
                <a:solidFill>
                  <a:srgbClr val="000000"/>
                </a:solidFill>
                <a:effectLst/>
                <a:latin typeface="Arial" panose="020B0604020202020204" pitchFamily="34" charset="0"/>
                <a:cs typeface="Arial" panose="020B0604020202020204" pitchFamily="34" charset="0"/>
              </a:rPr>
              <a:t>Closing the Loop on Diagnostic Test Results</a:t>
            </a:r>
            <a:endParaRPr lang="en-US" b="0" i="0" u="none" strike="noStrike">
              <a:effectLst/>
              <a:latin typeface="Arial" panose="020B0604020202020204" pitchFamily="34" charset="0"/>
            </a:endParaRPr>
          </a:p>
          <a:p>
            <a:pPr marL="285750" indent="-285750" algn="l" rtl="0" eaLnBrk="1" fontAlgn="ctr" latinLnBrk="0" hangingPunct="1">
              <a:spcBef>
                <a:spcPts val="0"/>
              </a:spcBef>
              <a:spcAft>
                <a:spcPts val="0"/>
              </a:spcAft>
              <a:buFont typeface="Arial" panose="020B0604020202020204" pitchFamily="34" charset="0"/>
              <a:buChar char="•"/>
            </a:pPr>
            <a:r>
              <a:rPr lang="en-US" b="0" i="0" u="none" strike="noStrike" kern="1200">
                <a:solidFill>
                  <a:srgbClr val="000000"/>
                </a:solidFill>
                <a:effectLst/>
                <a:latin typeface="Arial" panose="020B0604020202020204" pitchFamily="34" charset="0"/>
                <a:cs typeface="Arial" panose="020B0604020202020204" pitchFamily="34" charset="0"/>
              </a:rPr>
              <a:t>Closing the Loop on Incidental Findings</a:t>
            </a:r>
            <a:endParaRPr lang="en-US" b="0" i="0" u="none" strike="noStrike">
              <a:effectLst/>
              <a:latin typeface="Arial" panose="020B0604020202020204" pitchFamily="34" charset="0"/>
            </a:endParaRPr>
          </a:p>
          <a:p>
            <a:pPr marL="285750" indent="-285750" algn="l" rtl="0" eaLnBrk="1" fontAlgn="ctr" latinLnBrk="0" hangingPunct="1">
              <a:spcBef>
                <a:spcPts val="0"/>
              </a:spcBef>
              <a:spcAft>
                <a:spcPts val="0"/>
              </a:spcAft>
              <a:buFont typeface="Arial" panose="020B0604020202020204" pitchFamily="34" charset="0"/>
              <a:buChar char="•"/>
            </a:pPr>
            <a:r>
              <a:rPr lang="en-US" b="0" i="0" u="none" strike="noStrike" kern="1200">
                <a:solidFill>
                  <a:srgbClr val="000000"/>
                </a:solidFill>
                <a:effectLst/>
                <a:latin typeface="Arial" panose="020B0604020202020204" pitchFamily="34" charset="0"/>
                <a:cs typeface="Arial" panose="020B0604020202020204" pitchFamily="34" charset="0"/>
              </a:rPr>
              <a:t>Closing the Loop on Referrals and Consultations</a:t>
            </a:r>
            <a:endParaRPr lang="en-US" b="0" i="0" u="none" strike="noStrike">
              <a:effectLst/>
              <a:latin typeface="Arial" panose="020B0604020202020204" pitchFamily="34" charset="0"/>
            </a:endParaRPr>
          </a:p>
          <a:p>
            <a:pPr marL="285750" indent="-285750" fontAlgn="ctr">
              <a:spcBef>
                <a:spcPts val="0"/>
              </a:spcBef>
              <a:buFont typeface="Arial" panose="020B0604020202020204" pitchFamily="34" charset="0"/>
              <a:buChar char="•"/>
            </a:pPr>
            <a:r>
              <a:rPr lang="en-US" b="0" i="0" u="none" strike="noStrike" kern="1200">
                <a:solidFill>
                  <a:srgbClr val="000000"/>
                </a:solidFill>
                <a:effectLst/>
                <a:latin typeface="Arial"/>
                <a:cs typeface="Arial"/>
              </a:rPr>
              <a:t>Assessing Timeliness of the Diagnostic Process</a:t>
            </a:r>
            <a:r>
              <a:rPr lang="en-US" b="0">
                <a:solidFill>
                  <a:srgbClr val="000000"/>
                </a:solidFill>
                <a:latin typeface="Arial"/>
                <a:cs typeface="Arial"/>
              </a:rPr>
              <a:t> in Telemedicine</a:t>
            </a:r>
            <a:endParaRPr lang="en-US" b="0" i="0" u="none" strike="noStrike">
              <a:effectLst/>
              <a:latin typeface="Arial" panose="020B0604020202020204" pitchFamily="34" charset="0"/>
            </a:endParaRPr>
          </a:p>
        </p:txBody>
      </p:sp>
      <p:sp>
        <p:nvSpPr>
          <p:cNvPr id="4" name="Content Placeholder 3">
            <a:extLst>
              <a:ext uri="{FF2B5EF4-FFF2-40B4-BE49-F238E27FC236}">
                <a16:creationId xmlns:a16="http://schemas.microsoft.com/office/drawing/2014/main" id="{7E32C2BD-8FBD-8388-CFAA-A8C3AED82CB8}"/>
              </a:ext>
            </a:extLst>
          </p:cNvPr>
          <p:cNvSpPr>
            <a:spLocks noGrp="1"/>
          </p:cNvSpPr>
          <p:nvPr>
            <p:ph sz="quarter" idx="15"/>
          </p:nvPr>
        </p:nvSpPr>
        <p:spPr>
          <a:noFill/>
        </p:spPr>
        <p:txBody>
          <a:bodyPr anchor="ctr">
            <a:normAutofit/>
          </a:bodyPr>
          <a:lstStyle/>
          <a:p>
            <a:pPr marL="342900" indent="-342900" algn="l" rtl="0" eaLnBrk="1" fontAlgn="ctr" latinLnBrk="0" hangingPunct="1">
              <a:spcBef>
                <a:spcPts val="0"/>
              </a:spcBef>
              <a:spcAft>
                <a:spcPts val="0"/>
              </a:spcAft>
              <a:buFont typeface="Arial" panose="020B0604020202020204" pitchFamily="34" charset="0"/>
              <a:buChar char="•"/>
            </a:pPr>
            <a:r>
              <a:rPr lang="en-US" b="0" i="0" u="none" strike="noStrike" kern="1200">
                <a:solidFill>
                  <a:srgbClr val="000000"/>
                </a:solidFill>
                <a:effectLst/>
                <a:latin typeface="Arial"/>
                <a:cs typeface="Arial"/>
              </a:rPr>
              <a:t>Learning From a Defect, Communication, and Implementation Strategies</a:t>
            </a:r>
            <a:endParaRPr lang="en-US" b="0" i="0" u="none" strike="noStrike">
              <a:effectLst/>
            </a:endParaRPr>
          </a:p>
          <a:p>
            <a:pPr marL="342900" indent="-342900" algn="l" rtl="0" eaLnBrk="1" fontAlgn="ctr" latinLnBrk="0" hangingPunct="1">
              <a:spcBef>
                <a:spcPts val="0"/>
              </a:spcBef>
              <a:spcAft>
                <a:spcPts val="0"/>
              </a:spcAft>
              <a:buFont typeface="Arial" panose="020B0604020202020204" pitchFamily="34" charset="0"/>
              <a:buChar char="•"/>
            </a:pPr>
            <a:r>
              <a:rPr lang="en-US" b="0" i="0" u="none" strike="noStrike" kern="1200">
                <a:solidFill>
                  <a:srgbClr val="000000"/>
                </a:solidFill>
                <a:effectLst/>
                <a:latin typeface="Arial" panose="020B0604020202020204" pitchFamily="34" charset="0"/>
                <a:cs typeface="Arial" panose="020B0604020202020204" pitchFamily="34" charset="0"/>
              </a:rPr>
              <a:t>Pitfalls in the Diagnosis of Breast Cancer</a:t>
            </a:r>
            <a:endParaRPr lang="en-US" b="0" i="0" u="none" strike="noStrike">
              <a:effectLst/>
              <a:latin typeface="Arial" panose="020B0604020202020204" pitchFamily="34" charset="0"/>
            </a:endParaRPr>
          </a:p>
          <a:p>
            <a:pPr marL="342900" indent="-342900" algn="l" rtl="0" eaLnBrk="1" fontAlgn="ctr" latinLnBrk="0" hangingPunct="1">
              <a:spcBef>
                <a:spcPts val="0"/>
              </a:spcBef>
              <a:spcAft>
                <a:spcPts val="0"/>
              </a:spcAft>
              <a:buFont typeface="Arial" panose="020B0604020202020204" pitchFamily="34" charset="0"/>
              <a:buChar char="•"/>
            </a:pPr>
            <a:r>
              <a:rPr lang="en-US" b="0" i="0" u="none" strike="noStrike" kern="1200">
                <a:solidFill>
                  <a:srgbClr val="000000"/>
                </a:solidFill>
                <a:effectLst/>
                <a:latin typeface="Arial" panose="020B0604020202020204" pitchFamily="34" charset="0"/>
                <a:cs typeface="Arial" panose="020B0604020202020204" pitchFamily="34" charset="0"/>
              </a:rPr>
              <a:t>Pitfalls in the Diagnosis of Colorectal Cancer</a:t>
            </a:r>
            <a:endParaRPr lang="en-US" b="0" i="0" u="none" strike="noStrike">
              <a:effectLst/>
              <a:latin typeface="Arial" panose="020B0604020202020204" pitchFamily="34" charset="0"/>
            </a:endParaRPr>
          </a:p>
          <a:p>
            <a:pPr marL="342900" indent="-342900" algn="l" rtl="0" eaLnBrk="1" fontAlgn="ctr" latinLnBrk="0" hangingPunct="1">
              <a:spcBef>
                <a:spcPts val="0"/>
              </a:spcBef>
              <a:spcAft>
                <a:spcPts val="0"/>
              </a:spcAft>
              <a:buFont typeface="Arial" panose="020B0604020202020204" pitchFamily="34" charset="0"/>
              <a:buChar char="•"/>
            </a:pPr>
            <a:r>
              <a:rPr lang="en-US" b="0" i="0" u="none" strike="noStrike" kern="1200">
                <a:solidFill>
                  <a:srgbClr val="000000"/>
                </a:solidFill>
                <a:effectLst/>
                <a:latin typeface="Arial" panose="020B0604020202020204" pitchFamily="34" charset="0"/>
                <a:cs typeface="Arial" panose="020B0604020202020204" pitchFamily="34" charset="0"/>
              </a:rPr>
              <a:t>Patient Assessment, Clinical Reasoning, and Test Ordering</a:t>
            </a:r>
            <a:endParaRPr lang="en-US" b="0" i="0" u="none" strike="noStrike">
              <a:effectLst/>
              <a:latin typeface="Arial" panose="020B0604020202020204" pitchFamily="34" charset="0"/>
            </a:endParaRPr>
          </a:p>
          <a:p>
            <a:pPr marL="342900" indent="-342900" algn="l" rtl="0" eaLnBrk="1" fontAlgn="ctr" latinLnBrk="0" hangingPunct="1">
              <a:spcBef>
                <a:spcPts val="0"/>
              </a:spcBef>
              <a:spcAft>
                <a:spcPts val="0"/>
              </a:spcAft>
              <a:buFont typeface="Arial" panose="020B0604020202020204" pitchFamily="34" charset="0"/>
              <a:buChar char="•"/>
            </a:pPr>
            <a:r>
              <a:rPr lang="en-US" b="0" i="0" u="none" strike="noStrike" kern="1200">
                <a:solidFill>
                  <a:srgbClr val="000000"/>
                </a:solidFill>
                <a:effectLst/>
                <a:latin typeface="Arial" panose="020B0604020202020204" pitchFamily="34" charset="0"/>
                <a:cs typeface="Arial" panose="020B0604020202020204" pitchFamily="34" charset="0"/>
              </a:rPr>
              <a:t>Communication, Trust, and Shared Decision Making</a:t>
            </a:r>
            <a:endParaRPr lang="en-US" b="0" i="0" u="none" strike="noStrike">
              <a:effectLst/>
              <a:latin typeface="Arial" panose="020B0604020202020204" pitchFamily="34" charset="0"/>
            </a:endParaRPr>
          </a:p>
          <a:p>
            <a:pPr marL="342900" indent="-342900" fontAlgn="ctr">
              <a:spcBef>
                <a:spcPts val="0"/>
              </a:spcBef>
              <a:buFont typeface="Arial" panose="020B0604020202020204" pitchFamily="34" charset="0"/>
              <a:buChar char="•"/>
            </a:pPr>
            <a:r>
              <a:rPr lang="en-US" b="0" i="0" u="none" strike="noStrike" kern="1200">
                <a:solidFill>
                  <a:srgbClr val="000000"/>
                </a:solidFill>
                <a:effectLst/>
                <a:latin typeface="Arial"/>
                <a:cs typeface="Arial"/>
              </a:rPr>
              <a:t>Managing Uncertainty in the Diagnostic </a:t>
            </a:r>
            <a:r>
              <a:rPr lang="en-US" b="0">
                <a:solidFill>
                  <a:srgbClr val="000000"/>
                </a:solidFill>
                <a:latin typeface="Arial"/>
                <a:cs typeface="Arial"/>
              </a:rPr>
              <a:t>Process</a:t>
            </a:r>
            <a:endParaRPr lang="en-US" b="0">
              <a:solidFill>
                <a:srgbClr val="000000"/>
              </a:solidFill>
            </a:endParaRPr>
          </a:p>
          <a:p>
            <a:pPr marL="342900" indent="-342900" algn="l">
              <a:spcBef>
                <a:spcPts val="0"/>
              </a:spcBef>
              <a:spcAft>
                <a:spcPts val="0"/>
              </a:spcAft>
              <a:buFont typeface="Arial" panose="020B0604020202020204" pitchFamily="34" charset="0"/>
              <a:buChar char="•"/>
            </a:pPr>
            <a:r>
              <a:rPr lang="en-US" b="0">
                <a:solidFill>
                  <a:srgbClr val="000000"/>
                </a:solidFill>
                <a:latin typeface="Arial"/>
                <a:cs typeface="Arial"/>
              </a:rPr>
              <a:t>Coordination</a:t>
            </a:r>
            <a:r>
              <a:rPr lang="en-US" b="0" i="0" u="none" strike="noStrike" kern="1200">
                <a:solidFill>
                  <a:srgbClr val="000000"/>
                </a:solidFill>
                <a:effectLst/>
                <a:latin typeface="Arial"/>
                <a:cs typeface="Arial"/>
              </a:rPr>
              <a:t> and Navigation Through the Diagnostic Process</a:t>
            </a:r>
            <a:endParaRPr lang="en-US" b="0" i="0" u="none" strike="noStrike">
              <a:effectLst/>
            </a:endParaRPr>
          </a:p>
          <a:p>
            <a:pPr marL="342900" indent="-342900" algn="l" rtl="0" eaLnBrk="1" fontAlgn="ctr" latinLnBrk="0" hangingPunct="1">
              <a:spcBef>
                <a:spcPts val="0"/>
              </a:spcBef>
              <a:spcAft>
                <a:spcPts val="0"/>
              </a:spcAft>
              <a:buFont typeface="Arial" panose="020B0604020202020204" pitchFamily="34" charset="0"/>
              <a:buChar char="•"/>
            </a:pPr>
            <a:r>
              <a:rPr lang="en-US" b="0" i="0" u="none" strike="noStrike" kern="1200">
                <a:solidFill>
                  <a:srgbClr val="000000"/>
                </a:solidFill>
                <a:effectLst/>
                <a:latin typeface="Arial"/>
                <a:cs typeface="Arial"/>
              </a:rPr>
              <a:t>Sustainability</a:t>
            </a:r>
            <a:endParaRPr lang="en-US" b="0" i="0" u="none" strike="noStrike">
              <a:effectLst/>
              <a:latin typeface="Arial"/>
              <a:cs typeface="Arial"/>
            </a:endParaRPr>
          </a:p>
        </p:txBody>
      </p:sp>
      <p:sp>
        <p:nvSpPr>
          <p:cNvPr id="8" name="Slide Number Placeholder 7">
            <a:extLst>
              <a:ext uri="{FF2B5EF4-FFF2-40B4-BE49-F238E27FC236}">
                <a16:creationId xmlns:a16="http://schemas.microsoft.com/office/drawing/2014/main" id="{3678E970-B8FC-2242-58BD-781917E820E4}"/>
              </a:ext>
              <a:ext uri="{C183D7F6-B498-43B3-948B-1728B52AA6E4}">
                <adec:decorative xmlns:adec="http://schemas.microsoft.com/office/drawing/2017/decorative" val="1"/>
              </a:ext>
            </a:extLst>
          </p:cNvPr>
          <p:cNvSpPr>
            <a:spLocks noGrp="1"/>
          </p:cNvSpPr>
          <p:nvPr>
            <p:ph type="sldNum" sz="quarter" idx="12"/>
          </p:nvPr>
        </p:nvSpPr>
        <p:spPr/>
        <p:txBody>
          <a:bodyPr/>
          <a:lstStyle/>
          <a:p>
            <a:fld id="{BAF3441B-B4B6-447C-9611-13E5D5A45577}" type="slidenum">
              <a:rPr lang="en-US" smtClean="0">
                <a:solidFill>
                  <a:schemeClr val="tx1"/>
                </a:solidFill>
              </a:rPr>
              <a:t>10</a:t>
            </a:fld>
            <a:endParaRPr lang="en-US">
              <a:solidFill>
                <a:schemeClr val="tx1"/>
              </a:solidFill>
            </a:endParaRPr>
          </a:p>
        </p:txBody>
      </p:sp>
    </p:spTree>
    <p:extLst>
      <p:ext uri="{BB962C8B-B14F-4D97-AF65-F5344CB8AC3E}">
        <p14:creationId xmlns:p14="http://schemas.microsoft.com/office/powerpoint/2010/main" val="960711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BC74EDB-F046-D76B-051E-205555D4DF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0182" y="2250727"/>
            <a:ext cx="8718036" cy="1432684"/>
          </a:xfrm>
          <a:prstGeom prst="rect">
            <a:avLst/>
          </a:prstGeom>
        </p:spPr>
      </p:pic>
      <p:sp>
        <p:nvSpPr>
          <p:cNvPr id="2" name="Title 1">
            <a:extLst>
              <a:ext uri="{FF2B5EF4-FFF2-40B4-BE49-F238E27FC236}">
                <a16:creationId xmlns:a16="http://schemas.microsoft.com/office/drawing/2014/main" id="{46D9D848-66AD-86F0-02CB-3BD0457FBF36}"/>
              </a:ext>
            </a:extLst>
          </p:cNvPr>
          <p:cNvSpPr>
            <a:spLocks noGrp="1"/>
          </p:cNvSpPr>
          <p:nvPr>
            <p:ph type="title"/>
          </p:nvPr>
        </p:nvSpPr>
        <p:spPr/>
        <p:txBody>
          <a:bodyPr>
            <a:normAutofit/>
          </a:bodyPr>
          <a:lstStyle/>
          <a:p>
            <a:r>
              <a:rPr lang="en-US" sz="3200">
                <a:latin typeface="Arial" panose="020B0604020202020204" pitchFamily="34" charset="0"/>
                <a:cs typeface="Arial" panose="020B0604020202020204" pitchFamily="34" charset="0"/>
              </a:rPr>
              <a:t>AHRQ Safety Program Timeline</a:t>
            </a:r>
          </a:p>
        </p:txBody>
      </p:sp>
      <p:sp>
        <p:nvSpPr>
          <p:cNvPr id="4" name="Text Placeholder 3">
            <a:extLst>
              <a:ext uri="{FF2B5EF4-FFF2-40B4-BE49-F238E27FC236}">
                <a16:creationId xmlns:a16="http://schemas.microsoft.com/office/drawing/2014/main" id="{E1D6B7EF-9A53-EA10-E70C-54A7DED5972F}"/>
              </a:ext>
            </a:extLst>
          </p:cNvPr>
          <p:cNvSpPr>
            <a:spLocks noGrp="1"/>
          </p:cNvSpPr>
          <p:nvPr>
            <p:ph type="body" sz="quarter" idx="13"/>
          </p:nvPr>
        </p:nvSpPr>
        <p:spPr/>
        <p:txBody>
          <a:bodyPr/>
          <a:lstStyle/>
          <a:p>
            <a:r>
              <a:rPr kumimoji="0" lang="da-DK" sz="2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Participation Timeline</a:t>
            </a:r>
          </a:p>
        </p:txBody>
      </p:sp>
      <p:sp>
        <p:nvSpPr>
          <p:cNvPr id="16" name="Content Placeholder 2">
            <a:extLst>
              <a:ext uri="{FF2B5EF4-FFF2-40B4-BE49-F238E27FC236}">
                <a16:creationId xmlns:a16="http://schemas.microsoft.com/office/drawing/2014/main" id="{2DA05084-ADCE-D085-9DC4-F9E3FE423FDB}"/>
              </a:ext>
            </a:extLst>
          </p:cNvPr>
          <p:cNvSpPr>
            <a:spLocks noGrp="1"/>
          </p:cNvSpPr>
          <p:nvPr>
            <p:ph sz="quarter" idx="14"/>
          </p:nvPr>
        </p:nvSpPr>
        <p:spPr>
          <a:xfrm>
            <a:off x="685800" y="2756079"/>
            <a:ext cx="3899079" cy="4125734"/>
          </a:xfrm>
        </p:spPr>
        <p:txBody>
          <a:bodyPr>
            <a:normAutofit/>
          </a:bodyPr>
          <a:lstStyle/>
          <a:p>
            <a:pPr algn="ctr" defTabSz="914400">
              <a:spcBef>
                <a:spcPts val="0"/>
              </a:spcBef>
              <a:spcAft>
                <a:spcPts val="5400"/>
              </a:spcAft>
              <a:defRPr/>
            </a:pPr>
            <a:r>
              <a:rPr lang="en-US" sz="2000">
                <a:solidFill>
                  <a:prstClr val="black"/>
                </a:solidFill>
                <a:latin typeface="Arial" panose="020B0604020202020204" pitchFamily="34" charset="0"/>
                <a:cs typeface="Arial" panose="020B0604020202020204" pitchFamily="34" charset="0"/>
              </a:rPr>
              <a:t>Onboarding</a:t>
            </a:r>
            <a:r>
              <a:rPr lang="en-US" sz="2000" baseline="0">
                <a:solidFill>
                  <a:prstClr val="black"/>
                </a:solidFill>
                <a:latin typeface="Arial" panose="020B0604020202020204" pitchFamily="34" charset="0"/>
                <a:cs typeface="Arial" panose="020B0604020202020204" pitchFamily="34" charset="0"/>
              </a:rPr>
              <a:t> </a:t>
            </a:r>
            <a:r>
              <a:rPr lang="en-US" sz="2000">
                <a:solidFill>
                  <a:prstClr val="black"/>
                </a:solidFill>
                <a:latin typeface="Arial" panose="020B0604020202020204" pitchFamily="34" charset="0"/>
                <a:cs typeface="Arial" panose="020B0604020202020204" pitchFamily="34" charset="0"/>
              </a:rPr>
              <a:t>June 2023</a:t>
            </a:r>
            <a:endParaRPr lang="en-US" sz="2000">
              <a:solidFill>
                <a:prstClr val="black"/>
              </a:solidFill>
            </a:endParaRPr>
          </a:p>
          <a:p>
            <a:pPr marL="274320" lvl="2" indent="-182880" defTabSz="914400">
              <a:lnSpc>
                <a:spcPct val="100000"/>
              </a:lnSpc>
              <a:spcBef>
                <a:spcPts val="0"/>
              </a:spcBef>
              <a:spcAft>
                <a:spcPts val="600"/>
              </a:spcAft>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Assemble a Diagnostic Process Team within your practice</a:t>
            </a:r>
          </a:p>
          <a:p>
            <a:pPr marL="274320" lvl="2" indent="-182880" defTabSz="914400">
              <a:lnSpc>
                <a:spcPct val="100000"/>
              </a:lnSpc>
              <a:spcBef>
                <a:spcPts val="0"/>
              </a:spcBef>
              <a:spcAft>
                <a:spcPts val="600"/>
              </a:spcAft>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Ensure members of your team have access to the Safety Program website</a:t>
            </a:r>
          </a:p>
          <a:p>
            <a:pPr marL="274320" lvl="2" indent="-182880" defTabSz="914400">
              <a:lnSpc>
                <a:spcPct val="100000"/>
              </a:lnSpc>
              <a:spcBef>
                <a:spcPts val="0"/>
              </a:spcBef>
              <a:spcAft>
                <a:spcPts val="600"/>
              </a:spcAft>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Meet your Implementation Adviser</a:t>
            </a:r>
          </a:p>
          <a:p>
            <a:pPr marL="274320" lvl="2" indent="-182880" defTabSz="914400">
              <a:lnSpc>
                <a:spcPct val="100000"/>
              </a:lnSpc>
              <a:spcBef>
                <a:spcPts val="0"/>
              </a:spcBef>
              <a:spcAft>
                <a:spcPts val="600"/>
              </a:spcAft>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Attend the orientation webinar</a:t>
            </a:r>
          </a:p>
        </p:txBody>
      </p:sp>
      <p:sp>
        <p:nvSpPr>
          <p:cNvPr id="5" name="Content Placeholder 4">
            <a:extLst>
              <a:ext uri="{FF2B5EF4-FFF2-40B4-BE49-F238E27FC236}">
                <a16:creationId xmlns:a16="http://schemas.microsoft.com/office/drawing/2014/main" id="{C4423520-9275-6D63-E1B4-52922BEC3736}"/>
              </a:ext>
            </a:extLst>
          </p:cNvPr>
          <p:cNvSpPr>
            <a:spLocks noGrp="1"/>
          </p:cNvSpPr>
          <p:nvPr>
            <p:ph sz="quarter" idx="15"/>
          </p:nvPr>
        </p:nvSpPr>
        <p:spPr>
          <a:xfrm>
            <a:off x="5473521" y="2571751"/>
            <a:ext cx="3887650" cy="4319586"/>
          </a:xfrm>
        </p:spPr>
        <p:txBody>
          <a:bodyPr>
            <a:normAutofit lnSpcReduction="10000"/>
          </a:bodyPr>
          <a:lstStyle/>
          <a:p>
            <a:pPr marL="0" indent="0" algn="ctr" defTabSz="914400">
              <a:lnSpc>
                <a:spcPct val="100000"/>
              </a:lnSpc>
              <a:spcBef>
                <a:spcPts val="0"/>
              </a:spcBef>
              <a:buNone/>
            </a:pPr>
            <a:r>
              <a:rPr lang="en-US" b="1">
                <a:solidFill>
                  <a:prstClr val="black"/>
                </a:solidFill>
                <a:latin typeface="Arial" panose="020B0604020202020204" pitchFamily="34" charset="0"/>
                <a:cs typeface="Arial" panose="020B0604020202020204" pitchFamily="34" charset="0"/>
              </a:rPr>
              <a:t>Program Implementation</a:t>
            </a:r>
          </a:p>
          <a:p>
            <a:pPr marL="0" indent="0" algn="ctr" defTabSz="914400">
              <a:lnSpc>
                <a:spcPct val="100000"/>
              </a:lnSpc>
              <a:spcBef>
                <a:spcPts val="0"/>
              </a:spcBef>
              <a:spcAft>
                <a:spcPts val="4200"/>
              </a:spcAft>
              <a:buNone/>
            </a:pPr>
            <a:r>
              <a:rPr lang="en-US" b="1">
                <a:solidFill>
                  <a:prstClr val="black"/>
                </a:solidFill>
                <a:latin typeface="Arial" panose="020B0604020202020204" pitchFamily="34" charset="0"/>
                <a:cs typeface="Arial" panose="020B0604020202020204" pitchFamily="34" charset="0"/>
              </a:rPr>
              <a:t>June 2023–November 2024</a:t>
            </a:r>
          </a:p>
          <a:p>
            <a:pPr marL="274320" lvl="2" indent="-182880" defTabSz="914400">
              <a:lnSpc>
                <a:spcPct val="120000"/>
              </a:lnSpc>
              <a:spcBef>
                <a:spcPts val="0"/>
              </a:spcBef>
              <a:spcAft>
                <a:spcPts val="600"/>
              </a:spcAft>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Participate in educational programs, including monthly 30-minute educational webinars</a:t>
            </a:r>
          </a:p>
          <a:p>
            <a:pPr marL="274320" lvl="2" indent="-182880" defTabSz="914400">
              <a:lnSpc>
                <a:spcPct val="120000"/>
              </a:lnSpc>
              <a:spcBef>
                <a:spcPts val="0"/>
              </a:spcBef>
              <a:spcAft>
                <a:spcPts val="600"/>
              </a:spcAft>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Meet regularly as a team and implement evidence-based interventions</a:t>
            </a:r>
          </a:p>
          <a:p>
            <a:pPr marL="274320" lvl="2" indent="-182880" defTabSz="914400">
              <a:lnSpc>
                <a:spcPct val="120000"/>
              </a:lnSpc>
              <a:spcBef>
                <a:spcPts val="0"/>
              </a:spcBef>
              <a:spcAft>
                <a:spcPts val="600"/>
              </a:spcAft>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Attend office hours as needed</a:t>
            </a:r>
          </a:p>
          <a:p>
            <a:pPr marL="274320" lvl="2" indent="-182880" defTabSz="914400">
              <a:lnSpc>
                <a:spcPct val="120000"/>
              </a:lnSpc>
              <a:spcBef>
                <a:spcPts val="0"/>
              </a:spcBef>
              <a:spcAft>
                <a:spcPts val="600"/>
              </a:spcAft>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Complete data collection forms</a:t>
            </a:r>
          </a:p>
          <a:p>
            <a:pPr marL="274320" lvl="2" indent="-182880" defTabSz="914400">
              <a:lnSpc>
                <a:spcPct val="120000"/>
              </a:lnSpc>
              <a:spcBef>
                <a:spcPts val="0"/>
              </a:spcBef>
              <a:spcAft>
                <a:spcPts val="600"/>
              </a:spcAft>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Participate in monthly calls with Implementation Advisers</a:t>
            </a:r>
          </a:p>
        </p:txBody>
      </p:sp>
      <p:sp>
        <p:nvSpPr>
          <p:cNvPr id="8" name="Slide Number Placeholder 7">
            <a:extLst>
              <a:ext uri="{FF2B5EF4-FFF2-40B4-BE49-F238E27FC236}">
                <a16:creationId xmlns:a16="http://schemas.microsoft.com/office/drawing/2014/main" id="{3678E970-B8FC-2242-58BD-781917E820E4}"/>
              </a:ext>
              <a:ext uri="{C183D7F6-B498-43B3-948B-1728B52AA6E4}">
                <adec:decorative xmlns:adec="http://schemas.microsoft.com/office/drawing/2017/decorative" val="1"/>
              </a:ext>
            </a:extLst>
          </p:cNvPr>
          <p:cNvSpPr>
            <a:spLocks noGrp="1"/>
          </p:cNvSpPr>
          <p:nvPr>
            <p:ph type="sldNum" sz="quarter" idx="12"/>
          </p:nvPr>
        </p:nvSpPr>
        <p:spPr/>
        <p:txBody>
          <a:bodyPr/>
          <a:lstStyle/>
          <a:p>
            <a:fld id="{BAF3441B-B4B6-447C-9611-13E5D5A45577}" type="slidenum">
              <a:rPr lang="en-US" smtClean="0">
                <a:solidFill>
                  <a:schemeClr val="tx1"/>
                </a:solidFill>
              </a:rPr>
              <a:t>11</a:t>
            </a:fld>
            <a:endParaRPr lang="en-US">
              <a:solidFill>
                <a:schemeClr val="tx1"/>
              </a:solidFill>
            </a:endParaRPr>
          </a:p>
        </p:txBody>
      </p:sp>
    </p:spTree>
    <p:extLst>
      <p:ext uri="{BB962C8B-B14F-4D97-AF65-F5344CB8AC3E}">
        <p14:creationId xmlns:p14="http://schemas.microsoft.com/office/powerpoint/2010/main" val="1359338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D848-66AD-86F0-02CB-3BD0457FBF36}"/>
              </a:ext>
            </a:extLst>
          </p:cNvPr>
          <p:cNvSpPr>
            <a:spLocks noGrp="1"/>
          </p:cNvSpPr>
          <p:nvPr>
            <p:ph type="title"/>
          </p:nvPr>
        </p:nvSpPr>
        <p:spPr/>
        <p:txBody>
          <a:bodyPr>
            <a:noAutofit/>
          </a:bodyPr>
          <a:lstStyle/>
          <a:p>
            <a:r>
              <a:rPr lang="en-US" sz="3200">
                <a:latin typeface="Arial" panose="020B0604020202020204" pitchFamily="34" charset="0"/>
                <a:cs typeface="Arial" panose="020B0604020202020204" pitchFamily="34" charset="0"/>
              </a:rPr>
              <a:t>Data Collection From Participating Practices</a:t>
            </a:r>
          </a:p>
        </p:txBody>
      </p:sp>
      <p:graphicFrame>
        <p:nvGraphicFramePr>
          <p:cNvPr id="7" name="Table Placeholder 6" descr="This is a table with the data collection tools that participating practices will be asked to complete, with information on who will complete the data collection tool, and how often and when in the program the tool will be completed. ">
            <a:extLst>
              <a:ext uri="{FF2B5EF4-FFF2-40B4-BE49-F238E27FC236}">
                <a16:creationId xmlns:a16="http://schemas.microsoft.com/office/drawing/2014/main" id="{BC6E96E8-3385-3703-6A08-B82478A7DF9B}"/>
              </a:ext>
            </a:extLst>
          </p:cNvPr>
          <p:cNvGraphicFramePr>
            <a:graphicFrameLocks noGrp="1"/>
          </p:cNvGraphicFramePr>
          <p:nvPr>
            <p:ph type="tbl" sz="quarter" idx="13"/>
            <p:extLst>
              <p:ext uri="{D42A27DB-BD31-4B8C-83A1-F6EECF244321}">
                <p14:modId xmlns:p14="http://schemas.microsoft.com/office/powerpoint/2010/main" val="2405039729"/>
              </p:ext>
            </p:extLst>
          </p:nvPr>
        </p:nvGraphicFramePr>
        <p:xfrm>
          <a:off x="685800" y="1620838"/>
          <a:ext cx="8675688" cy="4224528"/>
        </p:xfrm>
        <a:graphic>
          <a:graphicData uri="http://schemas.openxmlformats.org/drawingml/2006/table">
            <a:tbl>
              <a:tblPr firstRow="1" bandRow="1">
                <a:tableStyleId>{5C22544A-7EE6-4342-B048-85BDC9FD1C3A}</a:tableStyleId>
              </a:tblPr>
              <a:tblGrid>
                <a:gridCol w="2891896">
                  <a:extLst>
                    <a:ext uri="{9D8B030D-6E8A-4147-A177-3AD203B41FA5}">
                      <a16:colId xmlns:a16="http://schemas.microsoft.com/office/drawing/2014/main" val="715950031"/>
                    </a:ext>
                  </a:extLst>
                </a:gridCol>
                <a:gridCol w="2891896">
                  <a:extLst>
                    <a:ext uri="{9D8B030D-6E8A-4147-A177-3AD203B41FA5}">
                      <a16:colId xmlns:a16="http://schemas.microsoft.com/office/drawing/2014/main" val="1708368391"/>
                    </a:ext>
                  </a:extLst>
                </a:gridCol>
                <a:gridCol w="2891896">
                  <a:extLst>
                    <a:ext uri="{9D8B030D-6E8A-4147-A177-3AD203B41FA5}">
                      <a16:colId xmlns:a16="http://schemas.microsoft.com/office/drawing/2014/main" val="1606019936"/>
                    </a:ext>
                  </a:extLst>
                </a:gridCol>
              </a:tblGrid>
              <a:tr h="0">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da-DK" sz="2000" b="1">
                          <a:latin typeface="Arial"/>
                          <a:cs typeface="Arial"/>
                        </a:rPr>
                        <a:t>Data Collection Tool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7DA3"/>
                    </a:solidFill>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da-DK" sz="2000" b="1">
                          <a:latin typeface="Arial"/>
                          <a:cs typeface="Arial"/>
                        </a:rPr>
                        <a:t>To Be Completed by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7DA3"/>
                    </a:solidFill>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2000" b="1">
                          <a:solidFill>
                            <a:schemeClr val="bg1"/>
                          </a:solidFill>
                          <a:latin typeface="Arial"/>
                          <a:cs typeface="Arial"/>
                        </a:rPr>
                        <a:t>Frequency of Data Collection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37DA3"/>
                    </a:solidFill>
                  </a:tcPr>
                </a:tc>
                <a:extLst>
                  <a:ext uri="{0D108BD9-81ED-4DB2-BD59-A6C34878D82A}">
                    <a16:rowId xmlns:a16="http://schemas.microsoft.com/office/drawing/2014/main" val="2799531798"/>
                  </a:ext>
                </a:extLst>
              </a:tr>
              <a:tr h="466344">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400">
                          <a:latin typeface="Arial"/>
                          <a:cs typeface="Arial"/>
                        </a:rPr>
                        <a:t>Structural Assessment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400" b="0" i="0">
                          <a:latin typeface="Arial"/>
                          <a:cs typeface="Arial"/>
                        </a:rPr>
                        <a:t>Medical Director or Administrative Lead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400">
                          <a:latin typeface="Arial"/>
                          <a:cs typeface="Arial"/>
                        </a:rPr>
                        <a:t>Beginning and end of the intervention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717810"/>
                  </a:ext>
                </a:extLst>
              </a:tr>
              <a:tr h="466344">
                <a:tc>
                  <a:txBody>
                    <a:bodyPr/>
                    <a:lstStyle/>
                    <a:p>
                      <a:r>
                        <a:rPr lang="en-US" sz="1400">
                          <a:latin typeface="Arial"/>
                          <a:cs typeface="Arial"/>
                        </a:rPr>
                        <a:t>AHRQ Office Readiness Survey </a:t>
                      </a:r>
                      <a:endParaRPr lang="en-US" sz="1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400" b="0" i="0">
                          <a:latin typeface="Arial"/>
                          <a:cs typeface="Arial"/>
                        </a:rPr>
                        <a:t>All Staff at Participating Practices</a:t>
                      </a:r>
                      <a:endParaRPr lang="en-US" sz="1400" b="0" i="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400">
                          <a:latin typeface="Arial"/>
                          <a:cs typeface="Arial"/>
                        </a:rPr>
                        <a:t>Beginning of the intervention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699273544"/>
                  </a:ext>
                </a:extLst>
              </a:tr>
              <a:tr h="466344">
                <a:tc>
                  <a:txBody>
                    <a:bodyPr/>
                    <a:lstStyle/>
                    <a:p>
                      <a:r>
                        <a:rPr lang="en-US" sz="1400">
                          <a:latin typeface="Arial"/>
                          <a:cs typeface="Arial"/>
                        </a:rPr>
                        <a:t>AHRQ Medical Office Survey on Patient Safety Culture </a:t>
                      </a:r>
                      <a:endParaRPr lang="en-US" sz="1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i="0">
                          <a:latin typeface="Arial"/>
                          <a:cs typeface="Arial"/>
                        </a:rPr>
                        <a:t>All Staff at Participating Practices</a:t>
                      </a:r>
                      <a:endParaRPr lang="en-US" sz="1400" b="0" i="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400">
                          <a:latin typeface="Arial"/>
                          <a:cs typeface="Arial"/>
                        </a:rPr>
                        <a:t>Beginning and end of the intervention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2670981"/>
                  </a:ext>
                </a:extLst>
              </a:tr>
              <a:tr h="466344">
                <a:tc>
                  <a:txBody>
                    <a:bodyPr/>
                    <a:lstStyle/>
                    <a:p>
                      <a:r>
                        <a:rPr lang="en-US" sz="1400">
                          <a:latin typeface="Arial"/>
                          <a:cs typeface="Arial"/>
                        </a:rPr>
                        <a:t>AHRQ Diagnostic Safety Supplement </a:t>
                      </a:r>
                      <a:endParaRPr lang="en-US" sz="1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400" b="0" i="0">
                          <a:latin typeface="Arial"/>
                          <a:cs typeface="Arial"/>
                        </a:rPr>
                        <a:t>All Staff at Participating Practices</a:t>
                      </a:r>
                      <a:endParaRPr lang="en-US" sz="1400" b="0" i="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400">
                          <a:latin typeface="Arial"/>
                          <a:cs typeface="Arial"/>
                        </a:rPr>
                        <a:t>Beginning and end of the intervention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857345252"/>
                  </a:ext>
                </a:extLst>
              </a:tr>
              <a:tr h="466344">
                <a:tc>
                  <a:txBody>
                    <a:bodyPr/>
                    <a:lstStyle/>
                    <a:p>
                      <a:pPr lvl="0">
                        <a:buNone/>
                      </a:pPr>
                      <a:r>
                        <a:rPr lang="en-US" sz="1400">
                          <a:latin typeface="Arial"/>
                          <a:cs typeface="Arial"/>
                        </a:rPr>
                        <a:t>Participant Experience Survey </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400" b="0" i="0">
                          <a:latin typeface="Arial"/>
                          <a:cs typeface="Arial"/>
                        </a:rPr>
                        <a:t>Medical Director or Administrative Lead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buNone/>
                      </a:pPr>
                      <a:r>
                        <a:rPr lang="en-US" sz="1400">
                          <a:latin typeface="Arial"/>
                          <a:cs typeface="Arial"/>
                        </a:rPr>
                        <a:t>End of the intervention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7734097"/>
                  </a:ext>
                </a:extLst>
              </a:tr>
              <a:tr h="466344">
                <a:tc>
                  <a:txBody>
                    <a:bodyPr/>
                    <a:lstStyle/>
                    <a:p>
                      <a:r>
                        <a:rPr lang="en-US" sz="1400">
                          <a:latin typeface="Arial"/>
                          <a:cs typeface="Arial"/>
                        </a:rPr>
                        <a:t>Key Informant Interviews </a:t>
                      </a:r>
                      <a:endParaRPr lang="en-US" sz="14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400" b="0" i="0">
                          <a:latin typeface="Arial"/>
                          <a:cs typeface="Arial"/>
                        </a:rPr>
                        <a:t>Subset of Participating Practices</a:t>
                      </a:r>
                      <a:endParaRPr lang="en-US" sz="1400" b="0" i="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400">
                          <a:latin typeface="Arial"/>
                          <a:cs typeface="Arial"/>
                        </a:rPr>
                        <a:t>End of the intervention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557230495"/>
                  </a:ext>
                </a:extLst>
              </a:tr>
              <a:tr h="466344">
                <a:tc>
                  <a:txBody>
                    <a:bodyPr/>
                    <a:lstStyle/>
                    <a:p>
                      <a:r>
                        <a:rPr lang="en-US" sz="1400">
                          <a:latin typeface="Arial"/>
                          <a:cs typeface="Arial"/>
                        </a:rPr>
                        <a:t>Clinical Data Collection Forms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400" b="0" i="0">
                          <a:latin typeface="Arial"/>
                          <a:cs typeface="Arial"/>
                        </a:rPr>
                        <a:t>Medical Director or Administrative Lead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1005840" rtl="0" eaLnBrk="1" fontAlgn="auto" latinLnBrk="0" hangingPunct="1">
                        <a:lnSpc>
                          <a:spcPct val="100000"/>
                        </a:lnSpc>
                        <a:spcBef>
                          <a:spcPts val="0"/>
                        </a:spcBef>
                        <a:spcAft>
                          <a:spcPts val="0"/>
                        </a:spcAft>
                        <a:buClrTx/>
                        <a:buSzTx/>
                        <a:buFontTx/>
                        <a:buNone/>
                        <a:tabLst/>
                        <a:defRPr/>
                      </a:pPr>
                      <a:r>
                        <a:rPr lang="en-US" sz="1400">
                          <a:latin typeface="Arial"/>
                          <a:cs typeface="Arial"/>
                        </a:rPr>
                        <a:t>3 forms completed each month, submitted on a quarterly basis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3731768"/>
                  </a:ext>
                </a:extLst>
              </a:tr>
            </a:tbl>
          </a:graphicData>
        </a:graphic>
      </p:graphicFrame>
      <p:sp>
        <p:nvSpPr>
          <p:cNvPr id="8" name="Slide Number Placeholder 7">
            <a:extLst>
              <a:ext uri="{FF2B5EF4-FFF2-40B4-BE49-F238E27FC236}">
                <a16:creationId xmlns:a16="http://schemas.microsoft.com/office/drawing/2014/main" id="{3678E970-B8FC-2242-58BD-781917E820E4}"/>
              </a:ext>
              <a:ext uri="{C183D7F6-B498-43B3-948B-1728B52AA6E4}">
                <adec:decorative xmlns:adec="http://schemas.microsoft.com/office/drawing/2017/decorative" val="1"/>
              </a:ext>
            </a:extLst>
          </p:cNvPr>
          <p:cNvSpPr>
            <a:spLocks noGrp="1"/>
          </p:cNvSpPr>
          <p:nvPr>
            <p:ph type="sldNum" sz="quarter" idx="12"/>
          </p:nvPr>
        </p:nvSpPr>
        <p:spPr/>
        <p:txBody>
          <a:bodyPr/>
          <a:lstStyle/>
          <a:p>
            <a:fld id="{BAF3441B-B4B6-447C-9611-13E5D5A45577}" type="slidenum">
              <a:rPr lang="en-US" smtClean="0">
                <a:solidFill>
                  <a:schemeClr val="tx1"/>
                </a:solidFill>
              </a:rPr>
              <a:t>12</a:t>
            </a:fld>
            <a:endParaRPr lang="en-US">
              <a:solidFill>
                <a:schemeClr val="tx1"/>
              </a:solidFill>
            </a:endParaRPr>
          </a:p>
        </p:txBody>
      </p:sp>
    </p:spTree>
    <p:extLst>
      <p:ext uri="{BB962C8B-B14F-4D97-AF65-F5344CB8AC3E}">
        <p14:creationId xmlns:p14="http://schemas.microsoft.com/office/powerpoint/2010/main" val="3085769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D848-66AD-86F0-02CB-3BD0457FBF36}"/>
              </a:ext>
            </a:extLst>
          </p:cNvPr>
          <p:cNvSpPr>
            <a:spLocks noGrp="1"/>
          </p:cNvSpPr>
          <p:nvPr>
            <p:ph type="title"/>
          </p:nvPr>
        </p:nvSpPr>
        <p:spPr/>
        <p:txBody>
          <a:bodyPr>
            <a:noAutofit/>
          </a:bodyPr>
          <a:lstStyle/>
          <a:p>
            <a:r>
              <a:rPr lang="en-US" sz="3200">
                <a:latin typeface="Arial"/>
                <a:ea typeface="+mj-lt"/>
                <a:cs typeface="Arial"/>
              </a:rPr>
              <a:t>Data Confidentiality</a:t>
            </a:r>
          </a:p>
        </p:txBody>
      </p:sp>
      <p:sp>
        <p:nvSpPr>
          <p:cNvPr id="3" name="Content Placeholder 2">
            <a:extLst>
              <a:ext uri="{FF2B5EF4-FFF2-40B4-BE49-F238E27FC236}">
                <a16:creationId xmlns:a16="http://schemas.microsoft.com/office/drawing/2014/main" id="{C87AC191-CE75-D60E-089F-3A1EF438E803}"/>
              </a:ext>
            </a:extLst>
          </p:cNvPr>
          <p:cNvSpPr>
            <a:spLocks noGrp="1"/>
          </p:cNvSpPr>
          <p:nvPr>
            <p:ph type="body" sz="quarter" idx="13"/>
          </p:nvPr>
        </p:nvSpPr>
        <p:spPr/>
        <p:txBody>
          <a:bodyPr vert="horz" lIns="91440" tIns="45720" rIns="91440" bIns="45720" rtlCol="0" anchor="t">
            <a:normAutofit fontScale="92500" lnSpcReduction="10000"/>
          </a:bodyPr>
          <a:lstStyle/>
          <a:p>
            <a:r>
              <a:rPr lang="en-US" sz="2400">
                <a:latin typeface="Arial"/>
                <a:cs typeface="Arial"/>
              </a:rPr>
              <a:t>All data collected for the program will be de-identified.  </a:t>
            </a:r>
          </a:p>
          <a:p>
            <a:r>
              <a:rPr lang="en-US" sz="2400">
                <a:latin typeface="Arial"/>
                <a:cs typeface="Arial"/>
              </a:rPr>
              <a:t>All data collected will not identify physicians or patients.</a:t>
            </a:r>
          </a:p>
          <a:p>
            <a:r>
              <a:rPr lang="en-US" sz="2400">
                <a:latin typeface="Arial"/>
                <a:cs typeface="Arial"/>
              </a:rPr>
              <a:t>Data submission occurs via a secure portal.</a:t>
            </a:r>
          </a:p>
          <a:p>
            <a:r>
              <a:rPr lang="en-US" sz="2400">
                <a:latin typeface="Arial"/>
                <a:cs typeface="Arial"/>
              </a:rPr>
              <a:t>All data are stored in a secure manner. </a:t>
            </a:r>
          </a:p>
          <a:p>
            <a:r>
              <a:rPr lang="en-US" sz="2400">
                <a:latin typeface="Arial"/>
                <a:cs typeface="Arial"/>
              </a:rPr>
              <a:t>NORC will not share the data.</a:t>
            </a:r>
          </a:p>
          <a:p>
            <a:r>
              <a:rPr kumimoji="0" lang="en-US" sz="24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This program is considered quality improvement, not research. </a:t>
            </a:r>
          </a:p>
          <a:p>
            <a:r>
              <a:rPr kumimoji="0" lang="en-US" sz="24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The Johns Hopkins Medicine IRB reviewed the project and determined it is Not Human Subjects Research. Individual sites are not expected to obtain local IRB review unless requested by their home institutions. </a:t>
            </a:r>
          </a:p>
          <a:p>
            <a:endParaRPr lang="en-US" sz="2400">
              <a:latin typeface="Arial"/>
              <a:cs typeface="Arial"/>
            </a:endParaRPr>
          </a:p>
        </p:txBody>
      </p:sp>
      <p:sp>
        <p:nvSpPr>
          <p:cNvPr id="8" name="Slide Number Placeholder 7">
            <a:extLst>
              <a:ext uri="{FF2B5EF4-FFF2-40B4-BE49-F238E27FC236}">
                <a16:creationId xmlns:a16="http://schemas.microsoft.com/office/drawing/2014/main" id="{3678E970-B8FC-2242-58BD-781917E820E4}"/>
              </a:ext>
              <a:ext uri="{C183D7F6-B498-43B3-948B-1728B52AA6E4}">
                <adec:decorative xmlns:adec="http://schemas.microsoft.com/office/drawing/2017/decorative" val="1"/>
              </a:ext>
            </a:extLst>
          </p:cNvPr>
          <p:cNvSpPr>
            <a:spLocks noGrp="1"/>
          </p:cNvSpPr>
          <p:nvPr>
            <p:ph type="sldNum" sz="quarter" idx="12"/>
          </p:nvPr>
        </p:nvSpPr>
        <p:spPr/>
        <p:txBody>
          <a:bodyPr/>
          <a:lstStyle/>
          <a:p>
            <a:fld id="{BAF3441B-B4B6-447C-9611-13E5D5A45577}" type="slidenum">
              <a:rPr lang="en-US" smtClean="0">
                <a:solidFill>
                  <a:schemeClr val="tx1"/>
                </a:solidFill>
              </a:rPr>
              <a:t>13</a:t>
            </a:fld>
            <a:endParaRPr lang="en-US">
              <a:solidFill>
                <a:schemeClr val="tx1"/>
              </a:solidFill>
            </a:endParaRPr>
          </a:p>
        </p:txBody>
      </p:sp>
    </p:spTree>
    <p:extLst>
      <p:ext uri="{BB962C8B-B14F-4D97-AF65-F5344CB8AC3E}">
        <p14:creationId xmlns:p14="http://schemas.microsoft.com/office/powerpoint/2010/main" val="25006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D848-66AD-86F0-02CB-3BD0457FBF36}"/>
              </a:ext>
            </a:extLst>
          </p:cNvPr>
          <p:cNvSpPr>
            <a:spLocks noGrp="1"/>
          </p:cNvSpPr>
          <p:nvPr>
            <p:ph type="title"/>
          </p:nvPr>
        </p:nvSpPr>
        <p:spPr/>
        <p:txBody>
          <a:bodyPr>
            <a:normAutofit/>
          </a:bodyPr>
          <a:lstStyle/>
          <a:p>
            <a:r>
              <a:rPr lang="en-US" sz="3200">
                <a:latin typeface="Arial" panose="020B0604020202020204" pitchFamily="34" charset="0"/>
                <a:cs typeface="Arial" panose="020B0604020202020204" pitchFamily="34" charset="0"/>
              </a:rPr>
              <a:t>Benefits of Participating</a:t>
            </a:r>
          </a:p>
        </p:txBody>
      </p:sp>
      <p:sp>
        <p:nvSpPr>
          <p:cNvPr id="3" name="Content Placeholder 2">
            <a:extLst>
              <a:ext uri="{FF2B5EF4-FFF2-40B4-BE49-F238E27FC236}">
                <a16:creationId xmlns:a16="http://schemas.microsoft.com/office/drawing/2014/main" id="{C87AC191-CE75-D60E-089F-3A1EF438E803}"/>
              </a:ext>
            </a:extLst>
          </p:cNvPr>
          <p:cNvSpPr>
            <a:spLocks noGrp="1"/>
          </p:cNvSpPr>
          <p:nvPr>
            <p:ph sz="quarter" idx="15"/>
          </p:nvPr>
        </p:nvSpPr>
        <p:spPr>
          <a:xfrm>
            <a:off x="685800" y="1600200"/>
            <a:ext cx="8675688" cy="3705896"/>
          </a:xfrm>
        </p:spPr>
        <p:txBody>
          <a:bodyPr vert="horz" lIns="91440" tIns="45720" rIns="91440" bIns="45720" numCol="2" rtlCol="0" anchor="t">
            <a:noAutofit/>
          </a:bodyPr>
          <a:lstStyle/>
          <a:p>
            <a:pPr marL="342900" indent="-342900">
              <a:lnSpc>
                <a:spcPct val="100000"/>
              </a:lnSpc>
              <a:spcBef>
                <a:spcPts val="0"/>
              </a:spcBef>
              <a:spcAft>
                <a:spcPts val="300"/>
              </a:spcAft>
              <a:buFont typeface="Symbol" panose="05050102010706020507" pitchFamily="18" charset="2"/>
              <a:buChar char=""/>
            </a:pPr>
            <a:r>
              <a:rPr lang="en-US" sz="2000">
                <a:effectLst/>
                <a:latin typeface="Arial"/>
                <a:ea typeface="Garamond" panose="02020404030301010803" pitchFamily="18" charset="0"/>
                <a:cs typeface="Arial"/>
              </a:rPr>
              <a:t>Expert coaching in </a:t>
            </a:r>
            <a:r>
              <a:rPr lang="en-US" sz="2000">
                <a:latin typeface="Arial"/>
                <a:ea typeface="Garamond" panose="02020404030301010803" pitchFamily="18" charset="0"/>
                <a:cs typeface="Arial"/>
              </a:rPr>
              <a:t>the </a:t>
            </a:r>
            <a:r>
              <a:rPr lang="en-US" sz="2000">
                <a:effectLst/>
                <a:latin typeface="Arial"/>
                <a:ea typeface="Garamond" panose="02020404030301010803" pitchFamily="18" charset="0"/>
                <a:cs typeface="Arial"/>
              </a:rPr>
              <a:t>cancer diagnostic </a:t>
            </a:r>
            <a:r>
              <a:rPr lang="en-US" sz="2000">
                <a:latin typeface="Arial"/>
                <a:ea typeface="Garamond" panose="02020404030301010803" pitchFamily="18" charset="0"/>
                <a:cs typeface="Arial"/>
              </a:rPr>
              <a:t>process, teamwork, and communication</a:t>
            </a:r>
            <a:r>
              <a:rPr lang="en-US" sz="2000">
                <a:effectLst/>
                <a:latin typeface="Arial"/>
                <a:ea typeface="Garamond" panose="02020404030301010803" pitchFamily="18" charset="0"/>
                <a:cs typeface="Arial"/>
              </a:rPr>
              <a:t> </a:t>
            </a:r>
            <a:endParaRPr lang="en-US" sz="2000">
              <a:latin typeface="Arial" panose="020B0604020202020204" pitchFamily="34" charset="0"/>
              <a:ea typeface="Garamond" panose="02020404030301010803" pitchFamily="18" charset="0"/>
              <a:cs typeface="Arial" panose="020B0604020202020204" pitchFamily="34" charset="0"/>
            </a:endParaRPr>
          </a:p>
          <a:p>
            <a:pPr marL="342900" indent="-342900">
              <a:lnSpc>
                <a:spcPct val="100000"/>
              </a:lnSpc>
              <a:spcBef>
                <a:spcPts val="0"/>
              </a:spcBef>
              <a:spcAft>
                <a:spcPts val="300"/>
              </a:spcAft>
              <a:buFont typeface="Symbol" panose="05050102010706020507" pitchFamily="18" charset="2"/>
              <a:buChar char=""/>
            </a:pPr>
            <a:r>
              <a:rPr lang="en-US" sz="2000">
                <a:latin typeface="Arial"/>
                <a:ea typeface="Garamond" panose="02020404030301010803" pitchFamily="18" charset="0"/>
                <a:cs typeface="Arial"/>
              </a:rPr>
              <a:t>Support for data collection, reporting, analysis, and feedback</a:t>
            </a:r>
            <a:endParaRPr lang="en-US" sz="2000">
              <a:latin typeface="Arial" panose="020B0604020202020204" pitchFamily="34" charset="0"/>
              <a:ea typeface="Garamond" panose="02020404030301010803" pitchFamily="18" charset="0"/>
              <a:cs typeface="Arial" panose="020B0604020202020204" pitchFamily="34" charset="0"/>
            </a:endParaRPr>
          </a:p>
          <a:p>
            <a:pPr marL="342900" marR="0" lvl="0" indent="-342900">
              <a:lnSpc>
                <a:spcPct val="100000"/>
              </a:lnSpc>
              <a:spcBef>
                <a:spcPts val="0"/>
              </a:spcBef>
              <a:spcAft>
                <a:spcPts val="300"/>
              </a:spcAft>
              <a:buFont typeface="Symbol" panose="05050102010706020507" pitchFamily="18" charset="2"/>
              <a:buChar char=""/>
            </a:pPr>
            <a:r>
              <a:rPr lang="en-US" sz="2000">
                <a:latin typeface="Arial"/>
                <a:ea typeface="Garamond" panose="02020404030301010803" pitchFamily="18" charset="0"/>
                <a:cs typeface="Arial"/>
              </a:rPr>
              <a:t>O</a:t>
            </a:r>
            <a:r>
              <a:rPr lang="en-US" sz="2000">
                <a:effectLst/>
                <a:latin typeface="Arial"/>
                <a:ea typeface="Garamond" panose="02020404030301010803" pitchFamily="18" charset="0"/>
                <a:cs typeface="Arial"/>
              </a:rPr>
              <a:t>ne-on-one coaching from Implementation Ad</a:t>
            </a:r>
            <a:r>
              <a:rPr lang="en-US" sz="2000">
                <a:latin typeface="Arial"/>
                <a:ea typeface="Garamond" panose="02020404030301010803" pitchFamily="18" charset="0"/>
                <a:cs typeface="Arial"/>
              </a:rPr>
              <a:t>visers</a:t>
            </a:r>
          </a:p>
          <a:p>
            <a:pPr marL="342900" indent="-342900">
              <a:lnSpc>
                <a:spcPct val="100000"/>
              </a:lnSpc>
              <a:spcBef>
                <a:spcPts val="0"/>
              </a:spcBef>
              <a:spcAft>
                <a:spcPts val="300"/>
              </a:spcAft>
              <a:buFont typeface="Symbol" panose="05050102010706020507" pitchFamily="18" charset="2"/>
              <a:buChar char=""/>
            </a:pPr>
            <a:r>
              <a:rPr lang="en-US" sz="2000">
                <a:effectLst/>
                <a:latin typeface="Arial"/>
                <a:ea typeface="Garamond" panose="02020404030301010803" pitchFamily="18" charset="0"/>
                <a:cs typeface="Arial"/>
              </a:rPr>
              <a:t>Monthly office hours with subject matter experts</a:t>
            </a:r>
            <a:r>
              <a:rPr lang="en-US" sz="2000">
                <a:latin typeface="Arial"/>
                <a:ea typeface="Garamond" panose="02020404030301010803" pitchFamily="18" charset="0"/>
                <a:cs typeface="Arial"/>
              </a:rPr>
              <a:t> </a:t>
            </a:r>
            <a:endParaRPr lang="en-US" sz="2000">
              <a:effectLst/>
              <a:latin typeface="Arial" panose="020B0604020202020204" pitchFamily="34" charset="0"/>
              <a:ea typeface="Garamond" panose="02020404030301010803" pitchFamily="18" charset="0"/>
              <a:cs typeface="Arial" panose="020B0604020202020204" pitchFamily="34" charset="0"/>
            </a:endParaRPr>
          </a:p>
          <a:p>
            <a:pPr marL="342900" marR="0" lvl="0" indent="-342900">
              <a:lnSpc>
                <a:spcPct val="100000"/>
              </a:lnSpc>
              <a:spcBef>
                <a:spcPts val="0"/>
              </a:spcBef>
              <a:spcAft>
                <a:spcPts val="300"/>
              </a:spcAft>
              <a:buFont typeface="Symbol" panose="05050102010706020507" pitchFamily="18" charset="2"/>
              <a:buChar char=""/>
            </a:pPr>
            <a:r>
              <a:rPr lang="en-US" sz="2000">
                <a:latin typeface="Arial"/>
                <a:ea typeface="Garamond" panose="02020404030301010803" pitchFamily="18" charset="0"/>
                <a:cs typeface="Arial"/>
              </a:rPr>
              <a:t>Peer-to-peer learning with other participating practices</a:t>
            </a:r>
          </a:p>
          <a:p>
            <a:pPr marL="342900" marR="0" lvl="0" indent="-342900">
              <a:lnSpc>
                <a:spcPct val="100000"/>
              </a:lnSpc>
              <a:spcBef>
                <a:spcPts val="0"/>
              </a:spcBef>
              <a:spcAft>
                <a:spcPts val="300"/>
              </a:spcAft>
              <a:buFont typeface="Symbol" panose="05050102010706020507" pitchFamily="18" charset="2"/>
              <a:buChar char=""/>
            </a:pPr>
            <a:r>
              <a:rPr lang="en-US" sz="2000">
                <a:latin typeface="Arial"/>
                <a:ea typeface="Garamond" panose="02020404030301010803" pitchFamily="18" charset="0"/>
                <a:cs typeface="Arial"/>
              </a:rPr>
              <a:t>E</a:t>
            </a:r>
            <a:r>
              <a:rPr lang="en-US" sz="2000">
                <a:effectLst/>
                <a:latin typeface="Arial"/>
                <a:ea typeface="Garamond" panose="02020404030301010803" pitchFamily="18" charset="0"/>
                <a:cs typeface="Arial"/>
              </a:rPr>
              <a:t>ligible for CMEs, CEUs and ABIM MOCs</a:t>
            </a:r>
          </a:p>
          <a:p>
            <a:pPr marL="342900" marR="0" lvl="0" indent="-342900">
              <a:lnSpc>
                <a:spcPct val="100000"/>
              </a:lnSpc>
              <a:spcBef>
                <a:spcPts val="0"/>
              </a:spcBef>
              <a:spcAft>
                <a:spcPts val="300"/>
              </a:spcAft>
              <a:buFont typeface="Symbol" panose="05050102010706020507" pitchFamily="18" charset="2"/>
              <a:buChar char=""/>
            </a:pPr>
            <a:r>
              <a:rPr lang="en-US" sz="2000">
                <a:latin typeface="Arial"/>
                <a:ea typeface="Garamond" panose="02020404030301010803" pitchFamily="18" charset="0"/>
                <a:cs typeface="Arial"/>
              </a:rPr>
              <a:t>Monthly educational webinars to learn best practices</a:t>
            </a:r>
          </a:p>
          <a:p>
            <a:pPr marL="342900" marR="0" lvl="0" indent="-342900">
              <a:lnSpc>
                <a:spcPct val="100000"/>
              </a:lnSpc>
              <a:spcBef>
                <a:spcPts val="0"/>
              </a:spcBef>
              <a:spcAft>
                <a:spcPts val="300"/>
              </a:spcAft>
              <a:buFont typeface="Symbol" panose="05050102010706020507" pitchFamily="18" charset="2"/>
              <a:buChar char=""/>
            </a:pPr>
            <a:r>
              <a:rPr lang="en-US" sz="2000">
                <a:effectLst/>
                <a:latin typeface="Arial"/>
                <a:ea typeface="Garamond" panose="02020404030301010803" pitchFamily="18" charset="0"/>
                <a:cs typeface="Arial"/>
              </a:rPr>
              <a:t>Implementation resources and materials</a:t>
            </a:r>
          </a:p>
        </p:txBody>
      </p:sp>
      <p:pic>
        <p:nvPicPr>
          <p:cNvPr id="7" name="Picture Placeholder 6" descr="Image of a person video-conferencing with a clinician. ">
            <a:extLst>
              <a:ext uri="{FF2B5EF4-FFF2-40B4-BE49-F238E27FC236}">
                <a16:creationId xmlns:a16="http://schemas.microsoft.com/office/drawing/2014/main" id="{2808EACC-3030-B7F3-84BD-2F3CD6D04B49}"/>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1034" r="11034"/>
          <a:stretch/>
        </p:blipFill>
        <p:spPr>
          <a:prstGeom prst="rect">
            <a:avLst/>
          </a:prstGeom>
        </p:spPr>
      </p:pic>
      <p:sp>
        <p:nvSpPr>
          <p:cNvPr id="8" name="Slide Number Placeholder 7">
            <a:extLst>
              <a:ext uri="{FF2B5EF4-FFF2-40B4-BE49-F238E27FC236}">
                <a16:creationId xmlns:a16="http://schemas.microsoft.com/office/drawing/2014/main" id="{3678E970-B8FC-2242-58BD-781917E820E4}"/>
              </a:ext>
              <a:ext uri="{C183D7F6-B498-43B3-948B-1728B52AA6E4}">
                <adec:decorative xmlns:adec="http://schemas.microsoft.com/office/drawing/2017/decorative" val="1"/>
              </a:ext>
            </a:extLst>
          </p:cNvPr>
          <p:cNvSpPr>
            <a:spLocks noGrp="1"/>
          </p:cNvSpPr>
          <p:nvPr>
            <p:ph type="sldNum" sz="quarter" idx="12"/>
          </p:nvPr>
        </p:nvSpPr>
        <p:spPr/>
        <p:txBody>
          <a:bodyPr/>
          <a:lstStyle/>
          <a:p>
            <a:fld id="{BAF3441B-B4B6-447C-9611-13E5D5A45577}" type="slidenum">
              <a:rPr lang="en-US" smtClean="0">
                <a:solidFill>
                  <a:schemeClr val="tx1"/>
                </a:solidFill>
              </a:rPr>
              <a:t>14</a:t>
            </a:fld>
            <a:endParaRPr lang="en-US">
              <a:solidFill>
                <a:schemeClr val="tx1"/>
              </a:solidFill>
            </a:endParaRPr>
          </a:p>
        </p:txBody>
      </p:sp>
    </p:spTree>
    <p:extLst>
      <p:ext uri="{BB962C8B-B14F-4D97-AF65-F5344CB8AC3E}">
        <p14:creationId xmlns:p14="http://schemas.microsoft.com/office/powerpoint/2010/main" val="1403241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D848-66AD-86F0-02CB-3BD0457FBF36}"/>
              </a:ext>
            </a:extLst>
          </p:cNvPr>
          <p:cNvSpPr>
            <a:spLocks noGrp="1"/>
          </p:cNvSpPr>
          <p:nvPr>
            <p:ph type="title"/>
          </p:nvPr>
        </p:nvSpPr>
        <p:spPr/>
        <p:txBody>
          <a:bodyPr>
            <a:normAutofit/>
          </a:bodyPr>
          <a:lstStyle/>
          <a:p>
            <a:r>
              <a:rPr lang="en-US" sz="3200">
                <a:latin typeface="Arial" panose="020B0604020202020204" pitchFamily="34" charset="0"/>
                <a:cs typeface="Arial" panose="020B0604020202020204" pitchFamily="34" charset="0"/>
              </a:rPr>
              <a:t>Anticipated Outcomes of Participation</a:t>
            </a:r>
          </a:p>
        </p:txBody>
      </p:sp>
      <p:sp>
        <p:nvSpPr>
          <p:cNvPr id="3" name="Content Placeholder 2">
            <a:extLst>
              <a:ext uri="{FF2B5EF4-FFF2-40B4-BE49-F238E27FC236}">
                <a16:creationId xmlns:a16="http://schemas.microsoft.com/office/drawing/2014/main" id="{C87AC191-CE75-D60E-089F-3A1EF438E803}"/>
              </a:ext>
            </a:extLst>
          </p:cNvPr>
          <p:cNvSpPr>
            <a:spLocks noGrp="1"/>
          </p:cNvSpPr>
          <p:nvPr>
            <p:ph sz="quarter" idx="15"/>
          </p:nvPr>
        </p:nvSpPr>
        <p:spPr>
          <a:xfrm>
            <a:off x="685800" y="1600200"/>
            <a:ext cx="8675688" cy="2443766"/>
          </a:xfrm>
        </p:spPr>
        <p:txBody>
          <a:bodyPr vert="horz" lIns="91440" tIns="45720" rIns="91440" bIns="45720" numCol="2" rtlCol="0" anchor="t">
            <a:noAutofit/>
          </a:bodyPr>
          <a:lstStyle/>
          <a:p>
            <a:pPr marL="342900" indent="-342900">
              <a:lnSpc>
                <a:spcPct val="100000"/>
              </a:lnSpc>
              <a:spcBef>
                <a:spcPts val="0"/>
              </a:spcBef>
              <a:spcAft>
                <a:spcPts val="300"/>
              </a:spcAft>
              <a:buFont typeface="Symbol" panose="05050102010706020507" pitchFamily="18" charset="2"/>
              <a:buChar char=""/>
            </a:pPr>
            <a:r>
              <a:rPr lang="en-US" sz="2000">
                <a:effectLst/>
                <a:latin typeface="Arial"/>
                <a:ea typeface="Garamond" panose="02020404030301010803" pitchFamily="18" charset="0"/>
                <a:cs typeface="Arial"/>
              </a:rPr>
              <a:t>Learn best practices for closing the loop at critical points in the diagnostic process for breast, colorectal, and lung cancer in the telemedicine environment</a:t>
            </a:r>
          </a:p>
          <a:p>
            <a:pPr marL="342900" indent="-342900">
              <a:lnSpc>
                <a:spcPct val="100000"/>
              </a:lnSpc>
              <a:spcBef>
                <a:spcPts val="0"/>
              </a:spcBef>
              <a:spcAft>
                <a:spcPts val="300"/>
              </a:spcAft>
              <a:buFont typeface="Symbol" panose="05050102010706020507" pitchFamily="18" charset="2"/>
              <a:buChar char=""/>
            </a:pPr>
            <a:r>
              <a:rPr lang="en-US" sz="2000">
                <a:effectLst/>
                <a:latin typeface="Arial"/>
                <a:ea typeface="Garamond" panose="02020404030301010803" pitchFamily="18" charset="0"/>
                <a:cs typeface="Arial"/>
              </a:rPr>
              <a:t>Prepare to serve increasing patient volumes over telemedicine</a:t>
            </a:r>
          </a:p>
          <a:p>
            <a:pPr marL="342900" indent="-342900">
              <a:lnSpc>
                <a:spcPct val="100000"/>
              </a:lnSpc>
              <a:spcBef>
                <a:spcPts val="0"/>
              </a:spcBef>
              <a:spcAft>
                <a:spcPts val="300"/>
              </a:spcAft>
              <a:buFont typeface="Symbol" panose="05050102010706020507" pitchFamily="18" charset="2"/>
              <a:buChar char=""/>
            </a:pPr>
            <a:r>
              <a:rPr lang="en-US" sz="2000">
                <a:effectLst/>
                <a:latin typeface="Arial"/>
                <a:ea typeface="Garamond" panose="02020404030301010803" pitchFamily="18" charset="0"/>
                <a:cs typeface="Arial"/>
              </a:rPr>
              <a:t>Improve patient safety culture</a:t>
            </a:r>
          </a:p>
          <a:p>
            <a:pPr marL="342900" indent="-342900">
              <a:lnSpc>
                <a:spcPct val="100000"/>
              </a:lnSpc>
              <a:spcBef>
                <a:spcPts val="0"/>
              </a:spcBef>
              <a:spcAft>
                <a:spcPts val="300"/>
              </a:spcAft>
              <a:buFont typeface="Symbol" panose="05050102010706020507" pitchFamily="18" charset="2"/>
              <a:buChar char=""/>
            </a:pPr>
            <a:r>
              <a:rPr lang="en-US" sz="2000">
                <a:effectLst/>
                <a:latin typeface="Arial"/>
                <a:ea typeface="Garamond" panose="02020404030301010803" pitchFamily="18" charset="0"/>
                <a:cs typeface="Arial"/>
              </a:rPr>
              <a:t>Enhance teamwork and communication</a:t>
            </a:r>
          </a:p>
        </p:txBody>
      </p:sp>
      <p:pic>
        <p:nvPicPr>
          <p:cNvPr id="6" name="Picture Placeholder 10" descr="An image of a clinician video-conferencing with a patient.">
            <a:extLst>
              <a:ext uri="{FF2B5EF4-FFF2-40B4-BE49-F238E27FC236}">
                <a16:creationId xmlns:a16="http://schemas.microsoft.com/office/drawing/2014/main" id="{F802A109-95C9-83FE-02C1-669D0A72F96C}"/>
              </a:ext>
            </a:extLst>
          </p:cNvPr>
          <p:cNvPicPr>
            <a:picLocks noGrp="1" noChangeAspect="1"/>
          </p:cNvPicPr>
          <p:nvPr>
            <p:ph type="pic" sz="quarter" idx="14"/>
          </p:nvPr>
        </p:nvPicPr>
        <p:blipFill rotWithShape="1">
          <a:blip r:embed="rId3"/>
          <a:srcRect l="11024" r="11024"/>
          <a:stretch/>
        </p:blipFill>
        <p:spPr>
          <a:prstGeom prst="rect">
            <a:avLst/>
          </a:prstGeom>
        </p:spPr>
      </p:pic>
      <p:sp>
        <p:nvSpPr>
          <p:cNvPr id="8" name="Slide Number Placeholder 7">
            <a:extLst>
              <a:ext uri="{FF2B5EF4-FFF2-40B4-BE49-F238E27FC236}">
                <a16:creationId xmlns:a16="http://schemas.microsoft.com/office/drawing/2014/main" id="{3678E970-B8FC-2242-58BD-781917E820E4}"/>
              </a:ext>
              <a:ext uri="{C183D7F6-B498-43B3-948B-1728B52AA6E4}">
                <adec:decorative xmlns:adec="http://schemas.microsoft.com/office/drawing/2017/decorative" val="1"/>
              </a:ext>
            </a:extLst>
          </p:cNvPr>
          <p:cNvSpPr>
            <a:spLocks noGrp="1"/>
          </p:cNvSpPr>
          <p:nvPr>
            <p:ph type="sldNum" sz="quarter" idx="12"/>
          </p:nvPr>
        </p:nvSpPr>
        <p:spPr/>
        <p:txBody>
          <a:bodyPr/>
          <a:lstStyle/>
          <a:p>
            <a:fld id="{BAF3441B-B4B6-447C-9611-13E5D5A45577}" type="slidenum">
              <a:rPr lang="en-US" smtClean="0">
                <a:solidFill>
                  <a:schemeClr val="tx1"/>
                </a:solidFill>
              </a:rPr>
              <a:t>15</a:t>
            </a:fld>
            <a:endParaRPr lang="en-US">
              <a:solidFill>
                <a:schemeClr val="tx1"/>
              </a:solidFill>
            </a:endParaRPr>
          </a:p>
        </p:txBody>
      </p:sp>
    </p:spTree>
    <p:extLst>
      <p:ext uri="{BB962C8B-B14F-4D97-AF65-F5344CB8AC3E}">
        <p14:creationId xmlns:p14="http://schemas.microsoft.com/office/powerpoint/2010/main" val="3407057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183F85-D028-1C48-6D72-408D9339850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407164"/>
            <a:ext cx="10058400" cy="4366905"/>
          </a:xfrm>
          <a:prstGeom prst="rect">
            <a:avLst/>
          </a:prstGeom>
        </p:spPr>
      </p:pic>
      <p:sp>
        <p:nvSpPr>
          <p:cNvPr id="9" name="Title 8">
            <a:extLst>
              <a:ext uri="{FF2B5EF4-FFF2-40B4-BE49-F238E27FC236}">
                <a16:creationId xmlns:a16="http://schemas.microsoft.com/office/drawing/2014/main" id="{76003A4F-A436-0FD9-E460-2F5AF64571D6}"/>
              </a:ext>
            </a:extLst>
          </p:cNvPr>
          <p:cNvSpPr>
            <a:spLocks noGrp="1"/>
          </p:cNvSpPr>
          <p:nvPr>
            <p:ph type="title"/>
          </p:nvPr>
        </p:nvSpPr>
        <p:spPr/>
        <p:txBody>
          <a:bodyPr/>
          <a:lstStyle/>
          <a:p>
            <a:r>
              <a:rPr lang="en-US">
                <a:solidFill>
                  <a:schemeClr val="bg1"/>
                </a:solidFill>
              </a:rPr>
              <a:t>Thank you</a:t>
            </a:r>
          </a:p>
        </p:txBody>
      </p:sp>
      <p:sp>
        <p:nvSpPr>
          <p:cNvPr id="7" name="Text Placeholder 6">
            <a:extLst>
              <a:ext uri="{FF2B5EF4-FFF2-40B4-BE49-F238E27FC236}">
                <a16:creationId xmlns:a16="http://schemas.microsoft.com/office/drawing/2014/main" id="{88302EB0-20F8-41EE-7E19-E8F3ECEBAEDA}"/>
              </a:ext>
            </a:extLst>
          </p:cNvPr>
          <p:cNvSpPr>
            <a:spLocks noGrp="1"/>
          </p:cNvSpPr>
          <p:nvPr>
            <p:ph type="body" sz="quarter" idx="15"/>
          </p:nvPr>
        </p:nvSpPr>
        <p:spPr>
          <a:xfrm>
            <a:off x="608188" y="3780004"/>
            <a:ext cx="4337685" cy="1209096"/>
          </a:xfrm>
        </p:spPr>
        <p:txBody>
          <a:bodyPr/>
          <a:lstStyle/>
          <a:p>
            <a:r>
              <a:rPr lang="en-US" sz="1800" i="1">
                <a:solidFill>
                  <a:prstClr val="white"/>
                </a:solidFill>
                <a:latin typeface="Arial" panose="020B0604020202020204" pitchFamily="34" charset="0"/>
                <a:cs typeface="Arial" panose="020B0604020202020204" pitchFamily="34" charset="0"/>
              </a:rPr>
              <a:t>We look forward to working with you on improving the delivery of high-quality care for all patients across the United States</a:t>
            </a:r>
          </a:p>
          <a:p>
            <a:endParaRPr lang="en-US"/>
          </a:p>
        </p:txBody>
      </p:sp>
      <p:sp>
        <p:nvSpPr>
          <p:cNvPr id="3" name="Text Placeholder 2">
            <a:extLst>
              <a:ext uri="{FF2B5EF4-FFF2-40B4-BE49-F238E27FC236}">
                <a16:creationId xmlns:a16="http://schemas.microsoft.com/office/drawing/2014/main" id="{A5E5CE9F-B014-D342-8865-A90476496424}"/>
              </a:ext>
            </a:extLst>
          </p:cNvPr>
          <p:cNvSpPr>
            <a:spLocks noGrp="1"/>
          </p:cNvSpPr>
          <p:nvPr>
            <p:ph type="body" sz="quarter" idx="14"/>
          </p:nvPr>
        </p:nvSpPr>
        <p:spPr>
          <a:xfrm>
            <a:off x="5387925" y="2695575"/>
            <a:ext cx="4234377" cy="2381250"/>
          </a:xfrm>
        </p:spPr>
        <p:txBody>
          <a:bodyPr>
            <a:normAutofit fontScale="47500" lnSpcReduction="20000"/>
          </a:bodyPr>
          <a:lstStyle/>
          <a:p>
            <a:pPr marL="0" indent="0" algn="ctr" defTabSz="914400">
              <a:spcAft>
                <a:spcPts val="1200"/>
              </a:spcAft>
              <a:buNone/>
            </a:pPr>
            <a:r>
              <a:rPr lang="en-US" sz="4400" b="1">
                <a:solidFill>
                  <a:schemeClr val="tx1"/>
                </a:solidFill>
                <a:latin typeface="Arial" panose="020B0604020202020204" pitchFamily="34" charset="0"/>
                <a:cs typeface="Arial" panose="020B0604020202020204" pitchFamily="34" charset="0"/>
              </a:rPr>
              <a:t>To learn more </a:t>
            </a:r>
            <a:br>
              <a:rPr lang="en-US" sz="4400" b="1">
                <a:solidFill>
                  <a:schemeClr val="tx1"/>
                </a:solidFill>
                <a:latin typeface="Arial" panose="020B0604020202020204" pitchFamily="34" charset="0"/>
                <a:cs typeface="Arial" panose="020B0604020202020204" pitchFamily="34" charset="0"/>
              </a:rPr>
            </a:br>
            <a:r>
              <a:rPr lang="en-US" sz="4400" b="1">
                <a:solidFill>
                  <a:schemeClr val="tx1"/>
                </a:solidFill>
                <a:latin typeface="Arial" panose="020B0604020202020204" pitchFamily="34" charset="0"/>
                <a:cs typeface="Arial" panose="020B0604020202020204" pitchFamily="34" charset="0"/>
              </a:rPr>
              <a:t>and enroll, visit: </a:t>
            </a:r>
          </a:p>
          <a:p>
            <a:pPr marL="0" indent="0" algn="ctr" defTabSz="914400">
              <a:spcAft>
                <a:spcPts val="1200"/>
              </a:spcAft>
              <a:buNone/>
            </a:pPr>
            <a:r>
              <a:rPr lang="en-US" sz="3200">
                <a:solidFill>
                  <a:schemeClr val="tx1"/>
                </a:solidFill>
                <a:latin typeface="Arial" panose="020B0604020202020204" pitchFamily="34" charset="0"/>
                <a:cs typeface="Arial" panose="020B0604020202020204" pitchFamily="34" charset="0"/>
                <a:hlinkClick r:id="rId4"/>
              </a:rPr>
              <a:t>http://safetyprogram4telemedicine.org</a:t>
            </a:r>
            <a:r>
              <a:rPr lang="en-US" sz="3200">
                <a:solidFill>
                  <a:schemeClr val="tx1"/>
                </a:solidFill>
                <a:latin typeface="Arial" panose="020B0604020202020204" pitchFamily="34" charset="0"/>
                <a:cs typeface="Arial" panose="020B0604020202020204" pitchFamily="34" charset="0"/>
              </a:rPr>
              <a:t> </a:t>
            </a:r>
            <a:endParaRPr lang="en-US" sz="3200" b="1">
              <a:solidFill>
                <a:schemeClr val="tx1"/>
              </a:solidFill>
              <a:latin typeface="Arial" panose="020B0604020202020204" pitchFamily="34" charset="0"/>
              <a:cs typeface="Arial" panose="020B0604020202020204" pitchFamily="34" charset="0"/>
            </a:endParaRPr>
          </a:p>
          <a:p>
            <a:pPr marL="0" indent="0" algn="ctr" defTabSz="914400">
              <a:spcAft>
                <a:spcPts val="1200"/>
              </a:spcAft>
              <a:buNone/>
            </a:pPr>
            <a:r>
              <a:rPr lang="en-US" sz="3200" b="1">
                <a:solidFill>
                  <a:schemeClr val="tx1"/>
                </a:solidFill>
                <a:latin typeface="Arial" panose="020B0604020202020204" pitchFamily="34" charset="0"/>
                <a:cs typeface="Arial" panose="020B0604020202020204" pitchFamily="34" charset="0"/>
              </a:rPr>
              <a:t>Or email:</a:t>
            </a:r>
            <a:r>
              <a:rPr lang="en-US" sz="3200">
                <a:solidFill>
                  <a:schemeClr val="tx1"/>
                </a:solidFill>
                <a:latin typeface="Arial" panose="020B0604020202020204" pitchFamily="34" charset="0"/>
                <a:cs typeface="Arial" panose="020B0604020202020204" pitchFamily="34" charset="0"/>
              </a:rPr>
              <a:t> </a:t>
            </a:r>
            <a:r>
              <a:rPr lang="en-US" sz="3200">
                <a:solidFill>
                  <a:schemeClr val="tx1"/>
                </a:solidFill>
                <a:latin typeface="Arial" panose="020B0604020202020204" pitchFamily="34" charset="0"/>
                <a:cs typeface="Arial" panose="020B0604020202020204" pitchFamily="34" charset="0"/>
                <a:hlinkClick r:id="rId5"/>
              </a:rPr>
              <a:t>safetyprogram4telemedicine@norc.org</a:t>
            </a:r>
            <a:r>
              <a:rPr lang="en-US" sz="3200">
                <a:solidFill>
                  <a:schemeClr val="tx1"/>
                </a:solidFill>
                <a:latin typeface="Arial" panose="020B0604020202020204" pitchFamily="34" charset="0"/>
                <a:cs typeface="Arial" panose="020B0604020202020204" pitchFamily="34" charset="0"/>
              </a:rPr>
              <a:t> </a:t>
            </a:r>
          </a:p>
          <a:p>
            <a:pPr marL="0" indent="0" algn="ctr" defTabSz="914400">
              <a:spcAft>
                <a:spcPts val="1200"/>
              </a:spcAft>
              <a:buNone/>
            </a:pPr>
            <a:r>
              <a:rPr lang="en-US" sz="3200" i="1">
                <a:solidFill>
                  <a:schemeClr val="tx1"/>
                </a:solidFill>
                <a:latin typeface="Arial" panose="020B0604020202020204" pitchFamily="34" charset="0"/>
                <a:cs typeface="Arial" panose="020B0604020202020204" pitchFamily="34" charset="0"/>
              </a:rPr>
              <a:t>The deadline to enroll is</a:t>
            </a:r>
            <a:br>
              <a:rPr lang="en-US" sz="3200" i="1">
                <a:solidFill>
                  <a:schemeClr val="tx1"/>
                </a:solidFill>
                <a:latin typeface="Arial" panose="020B0604020202020204" pitchFamily="34" charset="0"/>
                <a:cs typeface="Arial" panose="020B0604020202020204" pitchFamily="34" charset="0"/>
              </a:rPr>
            </a:br>
            <a:r>
              <a:rPr lang="en-US" sz="3200" b="1" i="1">
                <a:solidFill>
                  <a:schemeClr val="tx1"/>
                </a:solidFill>
                <a:latin typeface="Arial" panose="020B0604020202020204" pitchFamily="34" charset="0"/>
                <a:cs typeface="Arial" panose="020B0604020202020204" pitchFamily="34" charset="0"/>
              </a:rPr>
              <a:t>May 25, 2023</a:t>
            </a:r>
          </a:p>
          <a:p>
            <a:pPr marL="0" indent="0" algn="ctr">
              <a:buNone/>
            </a:pPr>
            <a:endParaRPr lang="en-US"/>
          </a:p>
        </p:txBody>
      </p:sp>
      <p:sp>
        <p:nvSpPr>
          <p:cNvPr id="10" name="Text Placeholder 9">
            <a:extLst>
              <a:ext uri="{FF2B5EF4-FFF2-40B4-BE49-F238E27FC236}">
                <a16:creationId xmlns:a16="http://schemas.microsoft.com/office/drawing/2014/main" id="{169825B7-CF65-A8F8-C661-EA09334B8542}"/>
              </a:ext>
            </a:extLst>
          </p:cNvPr>
          <p:cNvSpPr>
            <a:spLocks noGrp="1"/>
          </p:cNvSpPr>
          <p:nvPr>
            <p:ph type="body" sz="quarter" idx="16"/>
          </p:nvPr>
        </p:nvSpPr>
        <p:spPr>
          <a:xfrm>
            <a:off x="691515" y="5774068"/>
            <a:ext cx="8681086" cy="1017835"/>
          </a:xfrm>
        </p:spPr>
        <p:txBody>
          <a:bodyPr>
            <a:normAutofit/>
          </a:bodyPr>
          <a:lstStyle/>
          <a:p>
            <a:r>
              <a:rPr lang="en-US" sz="1600" i="1">
                <a:solidFill>
                  <a:prstClr val="black"/>
                </a:solidFill>
                <a:latin typeface="Arial" panose="020B0604020202020204" pitchFamily="34" charset="0"/>
                <a:cs typeface="Arial" panose="020B0604020202020204" pitchFamily="34" charset="0"/>
              </a:rPr>
              <a:t>This program is funded and guided by the Agency for Healthcare Research and Quality and led by NORC at the University of Chicago, Baylor College of Medicine, and Johns Hopkins Armstrong Institute for Patient Safety and Quality.</a:t>
            </a:r>
          </a:p>
        </p:txBody>
      </p:sp>
      <p:sp>
        <p:nvSpPr>
          <p:cNvPr id="8" name="Slide Number Placeholder 7">
            <a:extLst>
              <a:ext uri="{FF2B5EF4-FFF2-40B4-BE49-F238E27FC236}">
                <a16:creationId xmlns:a16="http://schemas.microsoft.com/office/drawing/2014/main" id="{3678E970-B8FC-2242-58BD-781917E820E4}"/>
              </a:ext>
              <a:ext uri="{C183D7F6-B498-43B3-948B-1728B52AA6E4}">
                <adec:decorative xmlns:adec="http://schemas.microsoft.com/office/drawing/2017/decorative" val="1"/>
              </a:ext>
            </a:extLst>
          </p:cNvPr>
          <p:cNvSpPr>
            <a:spLocks noGrp="1"/>
          </p:cNvSpPr>
          <p:nvPr>
            <p:ph type="sldNum" sz="quarter" idx="12"/>
          </p:nvPr>
        </p:nvSpPr>
        <p:spPr/>
        <p:txBody>
          <a:bodyPr/>
          <a:lstStyle/>
          <a:p>
            <a:fld id="{BAF3441B-B4B6-447C-9611-13E5D5A45577}" type="slidenum">
              <a:rPr lang="en-US" smtClean="0">
                <a:solidFill>
                  <a:schemeClr val="tx1"/>
                </a:solidFill>
              </a:rPr>
              <a:t>16</a:t>
            </a:fld>
            <a:endParaRPr lang="en-US">
              <a:solidFill>
                <a:schemeClr val="tx1"/>
              </a:solidFill>
            </a:endParaRPr>
          </a:p>
        </p:txBody>
      </p:sp>
    </p:spTree>
    <p:extLst>
      <p:ext uri="{BB962C8B-B14F-4D97-AF65-F5344CB8AC3E}">
        <p14:creationId xmlns:p14="http://schemas.microsoft.com/office/powerpoint/2010/main" val="999273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D848-66AD-86F0-02CB-3BD0457FBF36}"/>
              </a:ext>
            </a:extLst>
          </p:cNvPr>
          <p:cNvSpPr>
            <a:spLocks noGrp="1"/>
          </p:cNvSpPr>
          <p:nvPr>
            <p:ph type="title"/>
          </p:nvPr>
        </p:nvSpPr>
        <p:spPr/>
        <p:txBody>
          <a:bodyPr>
            <a:noAutofit/>
          </a:bodyPr>
          <a:lstStyle/>
          <a:p>
            <a:r>
              <a:rPr lang="en-US" sz="3200">
                <a:latin typeface="Arial" panose="020B0604020202020204" pitchFamily="34" charset="0"/>
                <a:cs typeface="Arial" panose="020B0604020202020204" pitchFamily="34" charset="0"/>
              </a:rPr>
              <a:t>References</a:t>
            </a:r>
          </a:p>
        </p:txBody>
      </p:sp>
      <p:sp>
        <p:nvSpPr>
          <p:cNvPr id="3" name="Content Placeholder 2">
            <a:extLst>
              <a:ext uri="{FF2B5EF4-FFF2-40B4-BE49-F238E27FC236}">
                <a16:creationId xmlns:a16="http://schemas.microsoft.com/office/drawing/2014/main" id="{C87AC191-CE75-D60E-089F-3A1EF438E803}"/>
              </a:ext>
            </a:extLst>
          </p:cNvPr>
          <p:cNvSpPr>
            <a:spLocks noGrp="1"/>
          </p:cNvSpPr>
          <p:nvPr>
            <p:ph type="body" sz="quarter" idx="13"/>
          </p:nvPr>
        </p:nvSpPr>
        <p:spPr/>
        <p:txBody>
          <a:bodyPr vert="horz" lIns="91440" tIns="45720" rIns="91440" bIns="45720" rtlCol="0" anchor="t">
            <a:noAutofit/>
          </a:bodyPr>
          <a:lstStyle/>
          <a:p>
            <a:pPr marL="457200" indent="-457200">
              <a:lnSpc>
                <a:spcPct val="120000"/>
              </a:lnSpc>
              <a:spcBef>
                <a:spcPts val="0"/>
              </a:spcBef>
              <a:spcAft>
                <a:spcPts val="300"/>
              </a:spcAft>
              <a:buFont typeface="+mj-lt"/>
              <a:buAutoNum type="arabicPeriod"/>
            </a:pPr>
            <a:r>
              <a:rPr lang="en-US" sz="1800" b="0" i="0" err="1">
                <a:effectLst/>
              </a:rPr>
              <a:t>Nehls</a:t>
            </a:r>
            <a:r>
              <a:rPr lang="en-US" sz="1800" b="0" i="0">
                <a:effectLst/>
              </a:rPr>
              <a:t> N, Yap TS, </a:t>
            </a:r>
            <a:r>
              <a:rPr lang="en-US" sz="1800" b="0" i="0" err="1">
                <a:effectLst/>
              </a:rPr>
              <a:t>Salant</a:t>
            </a:r>
            <a:r>
              <a:rPr lang="en-US" sz="1800" b="0" i="0">
                <a:effectLst/>
              </a:rPr>
              <a:t> T, et al. Systems engineering analysis of diagnostic referral closed-loop processes. </a:t>
            </a:r>
            <a:r>
              <a:rPr lang="en-US" sz="1800" b="0" i="1">
                <a:effectLst/>
              </a:rPr>
              <a:t>BMJ Open Qual</a:t>
            </a:r>
            <a:r>
              <a:rPr lang="en-US" sz="1800" b="0" i="0">
                <a:effectLst/>
              </a:rPr>
              <a:t>. 2021;10(4):e001603. doi:10.1136/bmjoq-2021-001603. </a:t>
            </a:r>
            <a:endParaRPr lang="en-US" sz="1800">
              <a:effectLst/>
            </a:endParaRPr>
          </a:p>
          <a:p>
            <a:pPr marL="457200" indent="-457200">
              <a:lnSpc>
                <a:spcPct val="120000"/>
              </a:lnSpc>
              <a:spcBef>
                <a:spcPts val="0"/>
              </a:spcBef>
              <a:spcAft>
                <a:spcPts val="300"/>
              </a:spcAft>
              <a:buFont typeface="+mj-lt"/>
              <a:buAutoNum type="arabicPeriod"/>
            </a:pPr>
            <a:r>
              <a:rPr lang="en-US" sz="1800" err="1">
                <a:effectLst/>
                <a:latin typeface="Arial" panose="020B0604020202020204" pitchFamily="34" charset="0"/>
                <a:cs typeface="Arial" panose="020B0604020202020204" pitchFamily="34" charset="0"/>
              </a:rPr>
              <a:t>Moriates</a:t>
            </a:r>
            <a:r>
              <a:rPr lang="en-US" sz="1800">
                <a:effectLst/>
                <a:latin typeface="Arial" panose="020B0604020202020204" pitchFamily="34" charset="0"/>
                <a:cs typeface="Arial" panose="020B0604020202020204" pitchFamily="34" charset="0"/>
              </a:rPr>
              <a:t> C. A Costly Colonoscopy Leads to a Delay in Diagnosis. </a:t>
            </a:r>
            <a:r>
              <a:rPr lang="en-US" sz="1800" err="1">
                <a:effectLst/>
                <a:latin typeface="Arial" panose="020B0604020202020204" pitchFamily="34" charset="0"/>
                <a:cs typeface="Arial" panose="020B0604020202020204" pitchFamily="34" charset="0"/>
              </a:rPr>
              <a:t>WebM&amp;M</a:t>
            </a:r>
            <a:r>
              <a:rPr lang="en-US" sz="1800">
                <a:effectLst/>
                <a:latin typeface="Arial" panose="020B0604020202020204" pitchFamily="34" charset="0"/>
                <a:cs typeface="Arial" panose="020B0604020202020204" pitchFamily="34" charset="0"/>
              </a:rPr>
              <a:t>: Case Studies. AHRQ </a:t>
            </a:r>
            <a:r>
              <a:rPr lang="en-US" sz="1800" err="1">
                <a:effectLst/>
                <a:latin typeface="Arial" panose="020B0604020202020204" pitchFamily="34" charset="0"/>
                <a:cs typeface="Arial" panose="020B0604020202020204" pitchFamily="34" charset="0"/>
              </a:rPr>
              <a:t>PSNet</a:t>
            </a:r>
            <a:r>
              <a:rPr lang="en-US" sz="1800">
                <a:effectLst/>
                <a:latin typeface="Arial" panose="020B0604020202020204" pitchFamily="34" charset="0"/>
                <a:cs typeface="Arial" panose="020B0604020202020204" pitchFamily="34" charset="0"/>
              </a:rPr>
              <a:t>. 1 Jan 2018. </a:t>
            </a:r>
            <a:r>
              <a:rPr lang="en-US" sz="1800">
                <a:effectLst/>
                <a:latin typeface="Arial" panose="020B0604020202020204" pitchFamily="34" charset="0"/>
                <a:cs typeface="Arial" panose="020B0604020202020204" pitchFamily="34" charset="0"/>
                <a:hlinkClick r:id="rId3"/>
              </a:rPr>
              <a:t>https://psnet.ahrq.gov/web-mm/costly-colonoscopy-leads-delay-diagnosis#</a:t>
            </a:r>
            <a:r>
              <a:rPr lang="en-US" sz="1800">
                <a:effectLst/>
                <a:latin typeface="Arial" panose="020B0604020202020204" pitchFamily="34" charset="0"/>
                <a:cs typeface="Arial" panose="020B0604020202020204" pitchFamily="34" charset="0"/>
              </a:rPr>
              <a:t>. Accessed Nov. 30, 2022.</a:t>
            </a:r>
          </a:p>
          <a:p>
            <a:pPr marL="457200" indent="-457200">
              <a:lnSpc>
                <a:spcPct val="120000"/>
              </a:lnSpc>
              <a:spcBef>
                <a:spcPts val="0"/>
              </a:spcBef>
              <a:spcAft>
                <a:spcPts val="300"/>
              </a:spcAft>
              <a:buFont typeface="+mj-lt"/>
              <a:buAutoNum type="arabicPeriod"/>
            </a:pPr>
            <a:endParaRPr lang="en-US" sz="2000">
              <a:effectLst/>
              <a:latin typeface="Arial" panose="020B0604020202020204" pitchFamily="34" charset="0"/>
              <a:ea typeface="Garamond" panose="02020404030301010803" pitchFamily="18" charset="0"/>
              <a:cs typeface="Arial" panose="020B0604020202020204" pitchFamily="34" charset="0"/>
            </a:endParaRPr>
          </a:p>
        </p:txBody>
      </p:sp>
      <p:sp>
        <p:nvSpPr>
          <p:cNvPr id="8" name="Slide Number Placeholder 7">
            <a:extLst>
              <a:ext uri="{FF2B5EF4-FFF2-40B4-BE49-F238E27FC236}">
                <a16:creationId xmlns:a16="http://schemas.microsoft.com/office/drawing/2014/main" id="{3678E970-B8FC-2242-58BD-781917E820E4}"/>
              </a:ext>
              <a:ext uri="{C183D7F6-B498-43B3-948B-1728B52AA6E4}">
                <adec:decorative xmlns:adec="http://schemas.microsoft.com/office/drawing/2017/decorative" val="1"/>
              </a:ext>
            </a:extLst>
          </p:cNvPr>
          <p:cNvSpPr>
            <a:spLocks noGrp="1"/>
          </p:cNvSpPr>
          <p:nvPr>
            <p:ph type="sldNum" sz="quarter" idx="12"/>
          </p:nvPr>
        </p:nvSpPr>
        <p:spPr/>
        <p:txBody>
          <a:bodyPr/>
          <a:lstStyle/>
          <a:p>
            <a:fld id="{BAF3441B-B4B6-447C-9611-13E5D5A45577}" type="slidenum">
              <a:rPr lang="en-US" smtClean="0">
                <a:solidFill>
                  <a:schemeClr val="tx1"/>
                </a:solidFill>
              </a:rPr>
              <a:t>17</a:t>
            </a:fld>
            <a:endParaRPr lang="en-US">
              <a:solidFill>
                <a:schemeClr val="tx1"/>
              </a:solidFill>
            </a:endParaRPr>
          </a:p>
        </p:txBody>
      </p:sp>
    </p:spTree>
    <p:extLst>
      <p:ext uri="{BB962C8B-B14F-4D97-AF65-F5344CB8AC3E}">
        <p14:creationId xmlns:p14="http://schemas.microsoft.com/office/powerpoint/2010/main" val="4247166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D848-66AD-86F0-02CB-3BD0457FBF36}"/>
              </a:ext>
            </a:extLst>
          </p:cNvPr>
          <p:cNvSpPr>
            <a:spLocks noGrp="1"/>
          </p:cNvSpPr>
          <p:nvPr>
            <p:ph type="title"/>
          </p:nvPr>
        </p:nvSpPr>
        <p:spPr/>
        <p:txBody>
          <a:bodyPr>
            <a:normAutofit/>
          </a:bodyPr>
          <a:lstStyle/>
          <a:p>
            <a:r>
              <a:rPr lang="en-US" sz="3200">
                <a:latin typeface="Arial" panose="020B0604020202020204" pitchFamily="34" charset="0"/>
                <a:cs typeface="Arial" panose="020B0604020202020204" pitchFamily="34" charset="0"/>
              </a:rPr>
              <a:t>Presenter</a:t>
            </a:r>
            <a:endParaRPr lang="en-US" sz="36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87AC191-CE75-D60E-089F-3A1EF438E803}"/>
              </a:ext>
            </a:extLst>
          </p:cNvPr>
          <p:cNvSpPr>
            <a:spLocks noGrp="1"/>
          </p:cNvSpPr>
          <p:nvPr>
            <p:ph idx="1"/>
          </p:nvPr>
        </p:nvSpPr>
        <p:spPr/>
        <p:txBody>
          <a:bodyPr vert="horz" lIns="91440" tIns="45720" rIns="91440" bIns="45720" rtlCol="0" anchor="t">
            <a:normAutofit/>
          </a:bodyPr>
          <a:lstStyle/>
          <a:p>
            <a:pPr marL="0" indent="0">
              <a:buNone/>
            </a:pPr>
            <a:r>
              <a:rPr lang="en-US" sz="2400" b="1">
                <a:latin typeface="Arial"/>
                <a:cs typeface="Arial"/>
              </a:rPr>
              <a:t>Daniel Murphy, M.D.</a:t>
            </a:r>
            <a:endParaRPr lang="en-US" sz="2400" b="1">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b="0">
                <a:latin typeface="Arial"/>
                <a:cs typeface="Arial"/>
              </a:rPr>
              <a:t>Chief quality officer at Baylor Medicine</a:t>
            </a:r>
            <a:endParaRPr lang="en-US" b="0"/>
          </a:p>
          <a:p>
            <a:pPr marL="342900" indent="-342900">
              <a:buFont typeface="Arial" panose="020B0604020202020204" pitchFamily="34" charset="0"/>
              <a:buChar char="•"/>
            </a:pPr>
            <a:r>
              <a:rPr lang="en-US" sz="2400" b="0">
                <a:latin typeface="Arial"/>
                <a:cs typeface="Arial"/>
              </a:rPr>
              <a:t>Associate professor at Baylor College of Medicine</a:t>
            </a:r>
          </a:p>
          <a:p>
            <a:pPr marL="342900" indent="-342900">
              <a:buFont typeface="Arial" panose="020B0604020202020204" pitchFamily="34" charset="0"/>
              <a:buChar char="•"/>
            </a:pPr>
            <a:r>
              <a:rPr lang="en-US" sz="2400" b="0">
                <a:latin typeface="Arial" panose="020B0604020202020204" pitchFamily="34" charset="0"/>
                <a:cs typeface="Arial" panose="020B0604020202020204" pitchFamily="34" charset="0"/>
              </a:rPr>
              <a:t>Program email address: </a:t>
            </a:r>
            <a:r>
              <a:rPr lang="en-US" sz="2400" b="0">
                <a:latin typeface="Arial" panose="020B0604020202020204" pitchFamily="34" charset="0"/>
                <a:cs typeface="Arial" panose="020B0604020202020204" pitchFamily="34" charset="0"/>
                <a:hlinkClick r:id="rId3"/>
              </a:rPr>
              <a:t>SafetyProgram4Telemedicine@norc.org</a:t>
            </a:r>
            <a:endParaRPr lang="en-US" sz="2400" b="0">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3678E970-B8FC-2242-58BD-781917E820E4}"/>
              </a:ext>
              <a:ext uri="{C183D7F6-B498-43B3-948B-1728B52AA6E4}">
                <adec:decorative xmlns:adec="http://schemas.microsoft.com/office/drawing/2017/decorative" val="1"/>
              </a:ext>
            </a:extLst>
          </p:cNvPr>
          <p:cNvSpPr>
            <a:spLocks noGrp="1"/>
          </p:cNvSpPr>
          <p:nvPr>
            <p:ph type="sldNum" sz="quarter" idx="12"/>
          </p:nvPr>
        </p:nvSpPr>
        <p:spPr/>
        <p:txBody>
          <a:bodyPr/>
          <a:lstStyle/>
          <a:p>
            <a:fld id="{BAF3441B-B4B6-447C-9611-13E5D5A45577}" type="slidenum">
              <a:rPr lang="en-US" smtClean="0">
                <a:solidFill>
                  <a:schemeClr val="tx1"/>
                </a:solidFill>
              </a:rPr>
              <a:t>2</a:t>
            </a:fld>
            <a:endParaRPr lang="en-US">
              <a:solidFill>
                <a:schemeClr val="tx1"/>
              </a:solidFill>
            </a:endParaRPr>
          </a:p>
        </p:txBody>
      </p:sp>
      <p:pic>
        <p:nvPicPr>
          <p:cNvPr id="5" name="Picture 6" descr="Picture of Daniel Murphy">
            <a:extLst>
              <a:ext uri="{FF2B5EF4-FFF2-40B4-BE49-F238E27FC236}">
                <a16:creationId xmlns:a16="http://schemas.microsoft.com/office/drawing/2014/main" id="{1DCB97F2-CCDC-4B30-596A-E1E67F312BA3}"/>
              </a:ext>
            </a:extLst>
          </p:cNvPr>
          <p:cNvPicPr>
            <a:picLocks noGrp="1" noChangeAspect="1"/>
          </p:cNvPicPr>
          <p:nvPr>
            <p:ph type="pic" sz="quarter" idx="14"/>
          </p:nvPr>
        </p:nvPicPr>
        <p:blipFill rotWithShape="1">
          <a:blip r:embed="rId4"/>
          <a:srcRect l="-8464" r="-8464"/>
          <a:stretch/>
        </p:blipFill>
        <p:spPr>
          <a:xfrm>
            <a:off x="5929313" y="1636713"/>
            <a:ext cx="3432175" cy="2935287"/>
          </a:xfrm>
          <a:prstGeom prst="rect">
            <a:avLst/>
          </a:prstGeom>
        </p:spPr>
      </p:pic>
    </p:spTree>
    <p:extLst>
      <p:ext uri="{BB962C8B-B14F-4D97-AF65-F5344CB8AC3E}">
        <p14:creationId xmlns:p14="http://schemas.microsoft.com/office/powerpoint/2010/main" val="2713030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D848-66AD-86F0-02CB-3BD0457FBF36}"/>
              </a:ext>
            </a:extLst>
          </p:cNvPr>
          <p:cNvSpPr>
            <a:spLocks noGrp="1"/>
          </p:cNvSpPr>
          <p:nvPr>
            <p:ph type="title"/>
          </p:nvPr>
        </p:nvSpPr>
        <p:spPr/>
        <p:txBody>
          <a:bodyPr>
            <a:normAutofit/>
          </a:bodyPr>
          <a:lstStyle/>
          <a:p>
            <a:r>
              <a:rPr lang="en-US" sz="3200">
                <a:latin typeface="Arial" panose="020B0604020202020204" pitchFamily="34" charset="0"/>
                <a:cs typeface="Arial" panose="020B0604020202020204" pitchFamily="34" charset="0"/>
              </a:rPr>
              <a:t>Clinical Importance</a:t>
            </a:r>
          </a:p>
        </p:txBody>
      </p:sp>
      <p:sp>
        <p:nvSpPr>
          <p:cNvPr id="3" name="Content Placeholder 2">
            <a:extLst>
              <a:ext uri="{FF2B5EF4-FFF2-40B4-BE49-F238E27FC236}">
                <a16:creationId xmlns:a16="http://schemas.microsoft.com/office/drawing/2014/main" id="{C87AC191-CE75-D60E-089F-3A1EF438E803}"/>
              </a:ext>
            </a:extLst>
          </p:cNvPr>
          <p:cNvSpPr>
            <a:spLocks noGrp="1"/>
          </p:cNvSpPr>
          <p:nvPr>
            <p:ph type="body" sz="quarter" idx="13"/>
          </p:nvPr>
        </p:nvSpPr>
        <p:spPr/>
        <p:txBody>
          <a:bodyPr vert="horz" lIns="91440" tIns="45720" rIns="91440" bIns="45720" rtlCol="0" anchor="t">
            <a:normAutofit/>
          </a:bodyPr>
          <a:lstStyle/>
          <a:p>
            <a:r>
              <a:rPr lang="en-US" sz="2800">
                <a:latin typeface="Arial"/>
                <a:cs typeface="Arial"/>
              </a:rPr>
              <a:t>Response to the COVID-19 pandemic rapidly altered the landscape of telemedicine</a:t>
            </a:r>
          </a:p>
          <a:p>
            <a:r>
              <a:rPr lang="en-US" sz="2800">
                <a:latin typeface="Arial"/>
                <a:cs typeface="Arial"/>
              </a:rPr>
              <a:t>Increased use of telemedicine in routine care can both complicate and facilitate diagnosis</a:t>
            </a:r>
            <a:endParaRPr lang="en-US" sz="3050">
              <a:latin typeface="Calibri" panose="020F0502020204030204"/>
              <a:cs typeface="Calibri" panose="020F0502020204030204"/>
            </a:endParaRPr>
          </a:p>
          <a:p>
            <a:r>
              <a:rPr lang="en-US" sz="2800">
                <a:latin typeface="Arial"/>
                <a:cs typeface="Arial"/>
              </a:rPr>
              <a:t>Delays in followup can harm patients with cancer</a:t>
            </a:r>
            <a:endParaRPr lang="en-US" sz="3050">
              <a:cs typeface="Calibri"/>
            </a:endParaRPr>
          </a:p>
          <a:p>
            <a:r>
              <a:rPr lang="en-US" sz="2800">
                <a:latin typeface="Arial"/>
                <a:cs typeface="Arial"/>
              </a:rPr>
              <a:t>Reliable processes to "close the loop" needed for both in-person and telemedicine care</a:t>
            </a:r>
            <a:endParaRPr lang="en-US" sz="2800">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3678E970-B8FC-2242-58BD-781917E820E4}"/>
              </a:ext>
              <a:ext uri="{C183D7F6-B498-43B3-948B-1728B52AA6E4}">
                <adec:decorative xmlns:adec="http://schemas.microsoft.com/office/drawing/2017/decorative" val="1"/>
              </a:ext>
            </a:extLst>
          </p:cNvPr>
          <p:cNvSpPr>
            <a:spLocks noGrp="1"/>
          </p:cNvSpPr>
          <p:nvPr>
            <p:ph type="sldNum" sz="quarter" idx="12"/>
          </p:nvPr>
        </p:nvSpPr>
        <p:spPr/>
        <p:txBody>
          <a:bodyPr/>
          <a:lstStyle/>
          <a:p>
            <a:fld id="{BAF3441B-B4B6-447C-9611-13E5D5A45577}" type="slidenum">
              <a:rPr lang="en-US" smtClean="0">
                <a:solidFill>
                  <a:schemeClr val="tx1"/>
                </a:solidFill>
              </a:rPr>
              <a:t>3</a:t>
            </a:fld>
            <a:endParaRPr lang="en-US">
              <a:solidFill>
                <a:schemeClr val="tx1"/>
              </a:solidFill>
            </a:endParaRPr>
          </a:p>
        </p:txBody>
      </p:sp>
    </p:spTree>
    <p:extLst>
      <p:ext uri="{BB962C8B-B14F-4D97-AF65-F5344CB8AC3E}">
        <p14:creationId xmlns:p14="http://schemas.microsoft.com/office/powerpoint/2010/main" val="109408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B6C712-052A-C543-34F9-96D22FB725C4}"/>
              </a:ext>
            </a:extLst>
          </p:cNvPr>
          <p:cNvSpPr>
            <a:spLocks noGrp="1"/>
          </p:cNvSpPr>
          <p:nvPr>
            <p:ph type="title"/>
          </p:nvPr>
        </p:nvSpPr>
        <p:spPr/>
        <p:txBody>
          <a:bodyPr>
            <a:normAutofit/>
          </a:bodyPr>
          <a:lstStyle/>
          <a:p>
            <a:r>
              <a:rPr lang="en-US" sz="3200">
                <a:latin typeface="Arial"/>
                <a:cs typeface="Calibri Light"/>
              </a:rPr>
              <a:t>Closing the Loop</a:t>
            </a:r>
            <a:r>
              <a:rPr lang="en-US" sz="2800" baseline="30000">
                <a:latin typeface="Arial"/>
                <a:ea typeface="+mj-lt"/>
                <a:cs typeface="Arial"/>
              </a:rPr>
              <a:t>1</a:t>
            </a:r>
            <a:endParaRPr lang="en-US" sz="2800">
              <a:latin typeface="Arial"/>
              <a:cs typeface="Arial"/>
            </a:endParaRPr>
          </a:p>
        </p:txBody>
      </p:sp>
      <p:sp>
        <p:nvSpPr>
          <p:cNvPr id="8" name="Slide Number Placeholder 7">
            <a:extLst>
              <a:ext uri="{FF2B5EF4-FFF2-40B4-BE49-F238E27FC236}">
                <a16:creationId xmlns:a16="http://schemas.microsoft.com/office/drawing/2014/main" id="{3678E970-B8FC-2242-58BD-781917E820E4}"/>
              </a:ext>
              <a:ext uri="{C183D7F6-B498-43B3-948B-1728B52AA6E4}">
                <adec:decorative xmlns:adec="http://schemas.microsoft.com/office/drawing/2017/decorative" val="1"/>
              </a:ext>
            </a:extLst>
          </p:cNvPr>
          <p:cNvSpPr>
            <a:spLocks noGrp="1"/>
          </p:cNvSpPr>
          <p:nvPr>
            <p:ph type="sldNum" sz="quarter" idx="12"/>
          </p:nvPr>
        </p:nvSpPr>
        <p:spPr/>
        <p:txBody>
          <a:bodyPr/>
          <a:lstStyle/>
          <a:p>
            <a:fld id="{BAF3441B-B4B6-447C-9611-13E5D5A45577}" type="slidenum">
              <a:rPr lang="en-US" smtClean="0">
                <a:solidFill>
                  <a:schemeClr val="tx1"/>
                </a:solidFill>
              </a:rPr>
              <a:t>4</a:t>
            </a:fld>
            <a:endParaRPr lang="en-US">
              <a:solidFill>
                <a:schemeClr val="tx1"/>
              </a:solidFill>
            </a:endParaRPr>
          </a:p>
        </p:txBody>
      </p:sp>
      <p:pic>
        <p:nvPicPr>
          <p:cNvPr id="4" name="Picture Placeholder 3" descr="Image displays a graphic from an article titled &quot;Systems engineering analysis of diagnostic referral closed-loop processes&quot; from the British Medical Journal. The image is used to demonstrate how complicated closing the loop can be.">
            <a:extLst>
              <a:ext uri="{FF2B5EF4-FFF2-40B4-BE49-F238E27FC236}">
                <a16:creationId xmlns:a16="http://schemas.microsoft.com/office/drawing/2014/main" id="{3DC9E72B-0F6E-F88E-B2B2-75CBE98864A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452" b="452"/>
          <a:stretch>
            <a:fillRect/>
          </a:stretch>
        </p:blipFill>
        <p:spPr>
          <a:xfrm>
            <a:off x="690563" y="1600200"/>
            <a:ext cx="8677275" cy="4749800"/>
          </a:xfrm>
          <a:prstGeom prst="rect">
            <a:avLst/>
          </a:prstGeom>
        </p:spPr>
      </p:pic>
    </p:spTree>
    <p:extLst>
      <p:ext uri="{BB962C8B-B14F-4D97-AF65-F5344CB8AC3E}">
        <p14:creationId xmlns:p14="http://schemas.microsoft.com/office/powerpoint/2010/main" val="2515311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D848-66AD-86F0-02CB-3BD0457FBF36}"/>
              </a:ext>
            </a:extLst>
          </p:cNvPr>
          <p:cNvSpPr>
            <a:spLocks noGrp="1"/>
          </p:cNvSpPr>
          <p:nvPr>
            <p:ph type="title"/>
          </p:nvPr>
        </p:nvSpPr>
        <p:spPr/>
        <p:txBody>
          <a:bodyPr>
            <a:noAutofit/>
          </a:bodyPr>
          <a:lstStyle/>
          <a:p>
            <a:r>
              <a:rPr lang="en-US"/>
              <a:t>Five Opportunities to Close the Loop</a:t>
            </a:r>
            <a:endParaRPr lang="en-US" sz="3200" baseline="30000">
              <a:latin typeface="Arial"/>
              <a:ea typeface="+mj-lt"/>
              <a:cs typeface="Arial"/>
            </a:endParaRPr>
          </a:p>
        </p:txBody>
      </p:sp>
      <p:sp>
        <p:nvSpPr>
          <p:cNvPr id="3" name="Content Placeholder 2">
            <a:extLst>
              <a:ext uri="{FF2B5EF4-FFF2-40B4-BE49-F238E27FC236}">
                <a16:creationId xmlns:a16="http://schemas.microsoft.com/office/drawing/2014/main" id="{C87AC191-CE75-D60E-089F-3A1EF438E803}"/>
              </a:ext>
            </a:extLst>
          </p:cNvPr>
          <p:cNvSpPr>
            <a:spLocks noGrp="1"/>
          </p:cNvSpPr>
          <p:nvPr>
            <p:ph type="body" sz="quarter" idx="13"/>
          </p:nvPr>
        </p:nvSpPr>
        <p:spPr>
          <a:xfrm>
            <a:off x="685800" y="1600200"/>
            <a:ext cx="8675370" cy="2881648"/>
          </a:xfrm>
        </p:spPr>
        <p:txBody>
          <a:bodyPr vert="horz" lIns="91440" tIns="45720" rIns="91440" bIns="45720" rtlCol="0" anchor="t">
            <a:normAutofit/>
          </a:bodyPr>
          <a:lstStyle/>
          <a:p>
            <a:pPr marL="514350" indent="-514350">
              <a:buFont typeface="+mj-lt"/>
              <a:buAutoNum type="arabicPeriod"/>
            </a:pPr>
            <a:r>
              <a:rPr lang="en-US" err="1"/>
              <a:t>Followup</a:t>
            </a:r>
            <a:r>
              <a:rPr lang="en-US"/>
              <a:t> of </a:t>
            </a:r>
            <a:r>
              <a:rPr lang="en-US" u="sng"/>
              <a:t>abnormal screening </a:t>
            </a:r>
            <a:r>
              <a:rPr lang="en-US"/>
              <a:t>tests</a:t>
            </a:r>
          </a:p>
          <a:p>
            <a:pPr marL="514350" indent="-514350">
              <a:buFont typeface="+mj-lt"/>
              <a:buAutoNum type="arabicPeriod"/>
            </a:pPr>
            <a:r>
              <a:rPr lang="en-US" err="1"/>
              <a:t>Followup</a:t>
            </a:r>
            <a:r>
              <a:rPr lang="en-US"/>
              <a:t> of </a:t>
            </a:r>
            <a:r>
              <a:rPr lang="en-US" u="sng"/>
              <a:t>incidental findings </a:t>
            </a:r>
            <a:r>
              <a:rPr lang="en-US"/>
              <a:t>on imaging</a:t>
            </a:r>
          </a:p>
          <a:p>
            <a:pPr marL="514350" indent="-514350">
              <a:buFont typeface="+mj-lt"/>
              <a:buAutoNum type="arabicPeriod"/>
            </a:pPr>
            <a:r>
              <a:rPr lang="en-US" err="1"/>
              <a:t>Followup</a:t>
            </a:r>
            <a:r>
              <a:rPr lang="en-US"/>
              <a:t> of </a:t>
            </a:r>
            <a:r>
              <a:rPr lang="en-US" u="sng"/>
              <a:t>abnormal test results</a:t>
            </a:r>
          </a:p>
          <a:p>
            <a:pPr marL="514350" indent="-514350">
              <a:buFont typeface="+mj-lt"/>
              <a:buAutoNum type="arabicPeriod"/>
            </a:pPr>
            <a:r>
              <a:rPr lang="en-US" err="1"/>
              <a:t>Followup</a:t>
            </a:r>
            <a:r>
              <a:rPr lang="en-US"/>
              <a:t> of </a:t>
            </a:r>
            <a:r>
              <a:rPr lang="en-US" u="sng"/>
              <a:t>consults and referrals</a:t>
            </a:r>
          </a:p>
          <a:p>
            <a:pPr marL="514350" indent="-514350">
              <a:buFont typeface="+mj-lt"/>
              <a:buAutoNum type="arabicPeriod"/>
            </a:pPr>
            <a:r>
              <a:rPr lang="en-US"/>
              <a:t>Management of </a:t>
            </a:r>
            <a:r>
              <a:rPr lang="en-US" u="sng"/>
              <a:t>diagnostic uncertainty</a:t>
            </a:r>
          </a:p>
        </p:txBody>
      </p:sp>
      <p:sp>
        <p:nvSpPr>
          <p:cNvPr id="8" name="Slide Number Placeholder 7">
            <a:extLst>
              <a:ext uri="{FF2B5EF4-FFF2-40B4-BE49-F238E27FC236}">
                <a16:creationId xmlns:a16="http://schemas.microsoft.com/office/drawing/2014/main" id="{3678E970-B8FC-2242-58BD-781917E820E4}"/>
              </a:ext>
              <a:ext uri="{C183D7F6-B498-43B3-948B-1728B52AA6E4}">
                <adec:decorative xmlns:adec="http://schemas.microsoft.com/office/drawing/2017/decorative" val="1"/>
              </a:ext>
            </a:extLst>
          </p:cNvPr>
          <p:cNvSpPr>
            <a:spLocks noGrp="1"/>
          </p:cNvSpPr>
          <p:nvPr>
            <p:ph type="sldNum" sz="quarter" idx="12"/>
          </p:nvPr>
        </p:nvSpPr>
        <p:spPr/>
        <p:txBody>
          <a:bodyPr/>
          <a:lstStyle/>
          <a:p>
            <a:fld id="{BAF3441B-B4B6-447C-9611-13E5D5A45577}" type="slidenum">
              <a:rPr lang="en-US" smtClean="0">
                <a:solidFill>
                  <a:schemeClr val="tx1"/>
                </a:solidFill>
              </a:rPr>
              <a:t>5</a:t>
            </a:fld>
            <a:endParaRPr lang="en-US">
              <a:solidFill>
                <a:schemeClr val="tx1"/>
              </a:solidFill>
            </a:endParaRPr>
          </a:p>
        </p:txBody>
      </p:sp>
    </p:spTree>
    <p:extLst>
      <p:ext uri="{BB962C8B-B14F-4D97-AF65-F5344CB8AC3E}">
        <p14:creationId xmlns:p14="http://schemas.microsoft.com/office/powerpoint/2010/main" val="2873235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D848-66AD-86F0-02CB-3BD0457FBF36}"/>
              </a:ext>
            </a:extLst>
          </p:cNvPr>
          <p:cNvSpPr>
            <a:spLocks noGrp="1"/>
          </p:cNvSpPr>
          <p:nvPr>
            <p:ph type="title"/>
          </p:nvPr>
        </p:nvSpPr>
        <p:spPr/>
        <p:txBody>
          <a:bodyPr>
            <a:noAutofit/>
          </a:bodyPr>
          <a:lstStyle/>
          <a:p>
            <a:r>
              <a:rPr lang="en-US" sz="3200">
                <a:latin typeface="Arial"/>
                <a:ea typeface="+mj-lt"/>
                <a:cs typeface="Arial"/>
              </a:rPr>
              <a:t>Case Example: Delayed Diagnosis of </a:t>
            </a:r>
            <a:br>
              <a:rPr lang="en-US" sz="3200">
                <a:latin typeface="Arial"/>
                <a:ea typeface="+mj-lt"/>
                <a:cs typeface="Arial"/>
              </a:rPr>
            </a:br>
            <a:r>
              <a:rPr lang="en-US" sz="3200">
                <a:latin typeface="Arial"/>
                <a:ea typeface="+mj-lt"/>
                <a:cs typeface="Arial"/>
              </a:rPr>
              <a:t>Colon Cancer</a:t>
            </a:r>
            <a:r>
              <a:rPr lang="en-US" baseline="30000">
                <a:latin typeface="Arial"/>
                <a:ea typeface="+mj-lt"/>
                <a:cs typeface="Arial"/>
              </a:rPr>
              <a:t>2</a:t>
            </a:r>
            <a:endParaRPr lang="en-US" sz="3200" baseline="30000">
              <a:latin typeface="Arial"/>
              <a:ea typeface="+mj-lt"/>
              <a:cs typeface="Arial"/>
            </a:endParaRPr>
          </a:p>
        </p:txBody>
      </p:sp>
      <p:sp>
        <p:nvSpPr>
          <p:cNvPr id="3" name="Content Placeholder 2">
            <a:extLst>
              <a:ext uri="{FF2B5EF4-FFF2-40B4-BE49-F238E27FC236}">
                <a16:creationId xmlns:a16="http://schemas.microsoft.com/office/drawing/2014/main" id="{C87AC191-CE75-D60E-089F-3A1EF438E803}"/>
              </a:ext>
            </a:extLst>
          </p:cNvPr>
          <p:cNvSpPr>
            <a:spLocks noGrp="1"/>
          </p:cNvSpPr>
          <p:nvPr>
            <p:ph type="body" sz="quarter" idx="13"/>
          </p:nvPr>
        </p:nvSpPr>
        <p:spPr/>
        <p:txBody>
          <a:bodyPr vert="horz" lIns="91440" tIns="45720" rIns="91440" bIns="45720" rtlCol="0" anchor="t">
            <a:normAutofit lnSpcReduction="10000"/>
          </a:bodyPr>
          <a:lstStyle/>
          <a:p>
            <a:r>
              <a:rPr lang="en-US" sz="2800">
                <a:latin typeface="Arial"/>
                <a:cs typeface="Arial"/>
              </a:rPr>
              <a:t>A 50-year-old man new to a primary care practice screened positive on a fecal immunochemical test (FIT)</a:t>
            </a:r>
          </a:p>
          <a:p>
            <a:r>
              <a:rPr lang="en-US" sz="2800">
                <a:latin typeface="Arial"/>
                <a:cs typeface="Arial"/>
              </a:rPr>
              <a:t>A diagnostic colonoscopy was recommended but had not been performed 2 months later</a:t>
            </a:r>
          </a:p>
          <a:p>
            <a:r>
              <a:rPr lang="en-US" sz="2800">
                <a:latin typeface="Arial"/>
                <a:cs typeface="Arial"/>
              </a:rPr>
              <a:t>Changing the test order resolved a financial barrier to colonoscopy, and the patient was subsequently diagnosed with colon cancer 6 months after the initial screening test</a:t>
            </a:r>
          </a:p>
        </p:txBody>
      </p:sp>
      <p:sp>
        <p:nvSpPr>
          <p:cNvPr id="8" name="Slide Number Placeholder 7">
            <a:extLst>
              <a:ext uri="{FF2B5EF4-FFF2-40B4-BE49-F238E27FC236}">
                <a16:creationId xmlns:a16="http://schemas.microsoft.com/office/drawing/2014/main" id="{3678E970-B8FC-2242-58BD-781917E820E4}"/>
              </a:ext>
              <a:ext uri="{C183D7F6-B498-43B3-948B-1728B52AA6E4}">
                <adec:decorative xmlns:adec="http://schemas.microsoft.com/office/drawing/2017/decorative" val="1"/>
              </a:ext>
            </a:extLst>
          </p:cNvPr>
          <p:cNvSpPr>
            <a:spLocks noGrp="1"/>
          </p:cNvSpPr>
          <p:nvPr>
            <p:ph type="sldNum" sz="quarter" idx="12"/>
          </p:nvPr>
        </p:nvSpPr>
        <p:spPr/>
        <p:txBody>
          <a:bodyPr/>
          <a:lstStyle/>
          <a:p>
            <a:fld id="{BAF3441B-B4B6-447C-9611-13E5D5A45577}" type="slidenum">
              <a:rPr lang="en-US" smtClean="0">
                <a:solidFill>
                  <a:schemeClr val="tx1"/>
                </a:solidFill>
              </a:rPr>
              <a:t>6</a:t>
            </a:fld>
            <a:endParaRPr lang="en-US">
              <a:solidFill>
                <a:schemeClr val="tx1"/>
              </a:solidFill>
            </a:endParaRPr>
          </a:p>
        </p:txBody>
      </p:sp>
    </p:spTree>
    <p:extLst>
      <p:ext uri="{BB962C8B-B14F-4D97-AF65-F5344CB8AC3E}">
        <p14:creationId xmlns:p14="http://schemas.microsoft.com/office/powerpoint/2010/main" val="3119895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6B226B7-0C25-6442-8603-4EEE79485258}"/>
              </a:ext>
              <a:ext uri="{C183D7F6-B498-43B3-948B-1728B52AA6E4}">
                <adec:decorative xmlns:adec="http://schemas.microsoft.com/office/drawing/2017/decorative" val="1"/>
              </a:ext>
            </a:extLst>
          </p:cNvPr>
          <p:cNvGrpSpPr/>
          <p:nvPr/>
        </p:nvGrpSpPr>
        <p:grpSpPr>
          <a:xfrm>
            <a:off x="510321" y="3496452"/>
            <a:ext cx="8747979" cy="3340273"/>
            <a:chOff x="202559" y="3411398"/>
            <a:chExt cx="9368021" cy="3691151"/>
          </a:xfrm>
        </p:grpSpPr>
        <p:sp>
          <p:nvSpPr>
            <p:cNvPr id="13" name="Rectangle: Diagonal Corners Rounded 12">
              <a:extLst>
                <a:ext uri="{FF2B5EF4-FFF2-40B4-BE49-F238E27FC236}">
                  <a16:creationId xmlns:a16="http://schemas.microsoft.com/office/drawing/2014/main" id="{C7EE2D03-27DF-F1C5-786A-A27D79F22854}"/>
                </a:ext>
              </a:extLst>
            </p:cNvPr>
            <p:cNvSpPr/>
            <p:nvPr/>
          </p:nvSpPr>
          <p:spPr>
            <a:xfrm>
              <a:off x="202559" y="3411398"/>
              <a:ext cx="9227981" cy="3587420"/>
            </a:xfrm>
            <a:prstGeom prst="round2DiagRect">
              <a:avLst/>
            </a:prstGeom>
            <a:solidFill>
              <a:srgbClr val="037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055E5CE4-BC24-3284-CCD1-41CA4CDB7086}"/>
                </a:ext>
              </a:extLst>
            </p:cNvPr>
            <p:cNvSpPr/>
            <p:nvPr/>
          </p:nvSpPr>
          <p:spPr>
            <a:xfrm>
              <a:off x="342599" y="3515129"/>
              <a:ext cx="9227981" cy="3587420"/>
            </a:xfrm>
            <a:prstGeom prst="round2DiagRect">
              <a:avLst/>
            </a:prstGeom>
            <a:solidFill>
              <a:srgbClr val="D4D5D7"/>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a:extLst>
              <a:ext uri="{FF2B5EF4-FFF2-40B4-BE49-F238E27FC236}">
                <a16:creationId xmlns:a16="http://schemas.microsoft.com/office/drawing/2014/main" id="{46D9D848-66AD-86F0-02CB-3BD0457FBF36}"/>
              </a:ext>
            </a:extLst>
          </p:cNvPr>
          <p:cNvSpPr>
            <a:spLocks noGrp="1"/>
          </p:cNvSpPr>
          <p:nvPr>
            <p:ph type="title"/>
          </p:nvPr>
        </p:nvSpPr>
        <p:spPr/>
        <p:txBody>
          <a:bodyPr>
            <a:normAutofit/>
          </a:bodyPr>
          <a:lstStyle/>
          <a:p>
            <a:r>
              <a:rPr lang="en-US" sz="3200">
                <a:latin typeface="Arial" panose="020B0604020202020204" pitchFamily="34" charset="0"/>
                <a:cs typeface="Arial" panose="020B0604020202020204" pitchFamily="34" charset="0"/>
              </a:rPr>
              <a:t>AHRQ Safety Program Overview</a:t>
            </a:r>
          </a:p>
        </p:txBody>
      </p:sp>
      <p:sp>
        <p:nvSpPr>
          <p:cNvPr id="3" name="Text Placeholder 2">
            <a:extLst>
              <a:ext uri="{FF2B5EF4-FFF2-40B4-BE49-F238E27FC236}">
                <a16:creationId xmlns:a16="http://schemas.microsoft.com/office/drawing/2014/main" id="{7A9FC53C-4EA9-1B03-D35C-F3A6C5E96D08}"/>
              </a:ext>
            </a:extLst>
          </p:cNvPr>
          <p:cNvSpPr>
            <a:spLocks noGrp="1"/>
          </p:cNvSpPr>
          <p:nvPr>
            <p:ph type="body" sz="quarter" idx="13"/>
          </p:nvPr>
        </p:nvSpPr>
        <p:spPr/>
        <p:txBody>
          <a:bodyPr>
            <a:noAutofit/>
          </a:bodyPr>
          <a:lstStyle/>
          <a:p>
            <a:pPr marL="0" indent="0">
              <a:lnSpc>
                <a:spcPct val="100000"/>
              </a:lnSpc>
              <a:spcBef>
                <a:spcPts val="0"/>
              </a:spcBef>
              <a:buFont typeface="Arial" panose="020B0604020202020204" pitchFamily="34" charset="0"/>
              <a:buNone/>
            </a:pPr>
            <a:r>
              <a:rPr lang="en-US" b="1">
                <a:latin typeface="Arial" panose="020B0604020202020204" pitchFamily="34" charset="0"/>
                <a:cs typeface="Arial" panose="020B0604020202020204" pitchFamily="34" charset="0"/>
              </a:rPr>
              <a:t>Funded and Guided by: </a:t>
            </a:r>
            <a:r>
              <a:rPr lang="en-US" b="0">
                <a:latin typeface="Arial" panose="020B0604020202020204" pitchFamily="34" charset="0"/>
                <a:cs typeface="Arial" panose="020B0604020202020204" pitchFamily="34" charset="0"/>
              </a:rPr>
              <a:t>AHRQ</a:t>
            </a: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Led by:</a:t>
            </a:r>
            <a:endParaRPr lang="en-US">
              <a:latin typeface="Arial" panose="020B0604020202020204" pitchFamily="34" charset="0"/>
              <a:cs typeface="Arial" panose="020B0604020202020204" pitchFamily="34" charset="0"/>
            </a:endParaRPr>
          </a:p>
          <a:p>
            <a:pPr marL="486918" indent="-285750">
              <a:lnSpc>
                <a:spcPct val="100000"/>
              </a:lnSpc>
              <a:spcBef>
                <a:spcPts val="0"/>
              </a:spcBef>
              <a:buFont typeface="Arial" panose="020B0604020202020204" pitchFamily="34" charset="0"/>
              <a:buChar char="•"/>
            </a:pPr>
            <a:r>
              <a:rPr lang="en-US" b="0">
                <a:latin typeface="Arial" panose="020B0604020202020204" pitchFamily="34" charset="0"/>
                <a:cs typeface="Arial" panose="020B0604020202020204" pitchFamily="34" charset="0"/>
              </a:rPr>
              <a:t>NORC at the University of Chicago</a:t>
            </a:r>
          </a:p>
          <a:p>
            <a:pPr marL="486918" indent="-285750">
              <a:lnSpc>
                <a:spcPct val="100000"/>
              </a:lnSpc>
              <a:spcBef>
                <a:spcPts val="0"/>
              </a:spcBef>
              <a:buFont typeface="Arial" panose="020B0604020202020204" pitchFamily="34" charset="0"/>
              <a:buChar cha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Baylor College of Medicine</a:t>
            </a:r>
          </a:p>
          <a:p>
            <a:pPr marL="486918" indent="-285750">
              <a:lnSpc>
                <a:spcPct val="100000"/>
              </a:lnSpc>
              <a:spcBef>
                <a:spcPts val="0"/>
              </a:spcBef>
              <a:buFont typeface="Arial" panose="020B0604020202020204" pitchFamily="34" charset="0"/>
              <a:buChar cha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Johns Hopkins Armstrong Institute</a:t>
            </a:r>
          </a:p>
        </p:txBody>
      </p:sp>
      <p:sp>
        <p:nvSpPr>
          <p:cNvPr id="7" name="Text Placeholder 6">
            <a:extLst>
              <a:ext uri="{FF2B5EF4-FFF2-40B4-BE49-F238E27FC236}">
                <a16:creationId xmlns:a16="http://schemas.microsoft.com/office/drawing/2014/main" id="{6A5AFFAA-7931-70AB-8094-B60ABB23962D}"/>
              </a:ext>
            </a:extLst>
          </p:cNvPr>
          <p:cNvSpPr>
            <a:spLocks noGrp="1"/>
          </p:cNvSpPr>
          <p:nvPr>
            <p:ph type="body"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Overarching Goal of Program:</a:t>
            </a:r>
            <a:endParaRPr lang="en-US" sz="2000" b="1">
              <a:solidFill>
                <a:prstClr val="black"/>
              </a:solidFill>
              <a:latin typeface="Arial" panose="020B0604020202020204" pitchFamily="34" charset="0"/>
              <a:cs typeface="Arial" panose="020B0604020202020204" pitchFamily="34" charset="0"/>
            </a:endParaRPr>
          </a:p>
          <a:p>
            <a:pPr algn="l" defTabSz="914400">
              <a:defRPr/>
            </a:pPr>
            <a:r>
              <a:rPr kumimoji="0" lang="en-US" sz="1800" b="1" i="0" u="none" strike="noStrike" kern="1200" cap="none" spc="0" normalizeH="0" baseline="0" noProof="0">
                <a:ln>
                  <a:noFill/>
                </a:ln>
                <a:solidFill>
                  <a:schemeClr val="tx1"/>
                </a:solidFill>
                <a:effectLst/>
                <a:uLnTx/>
                <a:uFillTx/>
                <a:latin typeface="Arial"/>
                <a:cs typeface="Arial"/>
              </a:rPr>
              <a:t>To improve </a:t>
            </a:r>
            <a:r>
              <a:rPr lang="en-US" sz="1800" b="1">
                <a:solidFill>
                  <a:schemeClr val="tx1"/>
                </a:solidFill>
                <a:latin typeface="Arial"/>
                <a:cs typeface="Arial"/>
              </a:rPr>
              <a:t>the cancer</a:t>
            </a:r>
            <a:r>
              <a:rPr kumimoji="0" lang="en-US" sz="1800" b="1" i="0" u="none" strike="noStrike" kern="1200" cap="none" spc="0" normalizeH="0" baseline="0" noProof="0">
                <a:ln>
                  <a:noFill/>
                </a:ln>
                <a:solidFill>
                  <a:schemeClr val="tx1"/>
                </a:solidFill>
                <a:effectLst/>
                <a:uLnTx/>
                <a:uFillTx/>
                <a:latin typeface="Arial"/>
                <a:cs typeface="Arial"/>
              </a:rPr>
              <a:t> diagnostic </a:t>
            </a:r>
            <a:r>
              <a:rPr lang="en-US" sz="1800" b="1">
                <a:solidFill>
                  <a:schemeClr val="tx1"/>
                </a:solidFill>
                <a:latin typeface="Arial"/>
                <a:cs typeface="Arial"/>
              </a:rPr>
              <a:t>process </a:t>
            </a:r>
            <a:r>
              <a:rPr kumimoji="0" lang="en-US" sz="1800" b="1" i="0" u="none" strike="noStrike" kern="1200" cap="none" spc="0" normalizeH="0" baseline="0" noProof="0">
                <a:ln>
                  <a:noFill/>
                </a:ln>
                <a:solidFill>
                  <a:schemeClr val="tx1"/>
                </a:solidFill>
                <a:effectLst/>
                <a:uLnTx/>
                <a:uFillTx/>
                <a:latin typeface="Arial"/>
                <a:cs typeface="Arial"/>
              </a:rPr>
              <a:t>in primary care </a:t>
            </a:r>
            <a:r>
              <a:rPr lang="en-US" sz="1800" b="1">
                <a:solidFill>
                  <a:schemeClr val="tx1"/>
                </a:solidFill>
                <a:latin typeface="Arial"/>
                <a:cs typeface="Arial"/>
              </a:rPr>
              <a:t>settings that provide telemedicine</a:t>
            </a:r>
            <a:r>
              <a:rPr kumimoji="0" lang="en-US" sz="1800" b="1" i="0" u="none" strike="noStrike" kern="1200" cap="none" spc="0" normalizeH="0" baseline="0" noProof="0">
                <a:ln>
                  <a:noFill/>
                </a:ln>
                <a:solidFill>
                  <a:schemeClr val="tx1"/>
                </a:solidFill>
                <a:effectLst/>
                <a:uLnTx/>
                <a:uFillTx/>
                <a:latin typeface="Arial"/>
                <a:cs typeface="Arial"/>
              </a:rPr>
              <a:t>.</a:t>
            </a:r>
            <a:r>
              <a:rPr lang="en-US" sz="1800" b="1">
                <a:solidFill>
                  <a:schemeClr val="tx1"/>
                </a:solidFill>
                <a:latin typeface="Arial"/>
                <a:cs typeface="Arial"/>
              </a:rPr>
              <a:t> </a:t>
            </a:r>
            <a:endParaRPr lang="en-US" sz="18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endParaRPr lang="en-US"/>
          </a:p>
        </p:txBody>
      </p:sp>
      <p:sp>
        <p:nvSpPr>
          <p:cNvPr id="15" name="Text Placeholder 14">
            <a:extLst>
              <a:ext uri="{FF2B5EF4-FFF2-40B4-BE49-F238E27FC236}">
                <a16:creationId xmlns:a16="http://schemas.microsoft.com/office/drawing/2014/main" id="{3DDFBDBC-413B-8696-690D-3726D0DC5F6F}"/>
              </a:ext>
            </a:extLst>
          </p:cNvPr>
          <p:cNvSpPr>
            <a:spLocks noGrp="1"/>
          </p:cNvSpPr>
          <p:nvPr>
            <p:ph type="body" sz="quarter" idx="15"/>
          </p:nvPr>
        </p:nvSpPr>
        <p:spPr>
          <a:xfrm>
            <a:off x="685800" y="3814860"/>
            <a:ext cx="8686800" cy="3030971"/>
          </a:xfrm>
        </p:spPr>
        <p:txBody>
          <a:bodyPr/>
          <a:lstStyle/>
          <a:p>
            <a:pPr marL="0" indent="0">
              <a:lnSpc>
                <a:spcPct val="100000"/>
              </a:lnSpc>
              <a:spcBef>
                <a:spcPts val="0"/>
              </a:spcBef>
              <a:buNone/>
            </a:pPr>
            <a:r>
              <a:rPr lang="en-US" sz="2000" b="1">
                <a:latin typeface="Arial" panose="020B0604020202020204" pitchFamily="34" charset="0"/>
                <a:cs typeface="Arial" panose="020B0604020202020204" pitchFamily="34" charset="0"/>
              </a:rPr>
              <a:t>Additional Goals of the Telemedicine Safety Program</a:t>
            </a:r>
          </a:p>
          <a:p>
            <a:pPr marL="0" indent="0">
              <a:lnSpc>
                <a:spcPct val="100000"/>
              </a:lnSpc>
              <a:spcBef>
                <a:spcPts val="0"/>
              </a:spcBef>
              <a:buNone/>
            </a:pPr>
            <a:endParaRPr lang="en-US" sz="1400">
              <a:latin typeface="Arial" panose="020B0604020202020204" pitchFamily="34" charset="0"/>
              <a:cs typeface="Arial" panose="020B0604020202020204" pitchFamily="34" charset="0"/>
            </a:endParaRPr>
          </a:p>
          <a:p>
            <a:pPr marL="457200" lvl="1">
              <a:lnSpc>
                <a:spcPct val="100000"/>
              </a:lnSpc>
              <a:spcBef>
                <a:spcPts val="0"/>
              </a:spcBef>
            </a:pPr>
            <a:r>
              <a:rPr lang="en-US" sz="1800">
                <a:latin typeface="Arial"/>
                <a:cs typeface="Arial"/>
              </a:rPr>
              <a:t>To </a:t>
            </a:r>
            <a:r>
              <a:rPr lang="en-US" sz="1800" b="1">
                <a:latin typeface="Arial"/>
                <a:cs typeface="Arial"/>
              </a:rPr>
              <a:t>strengthen the culture of safety and build capacity </a:t>
            </a:r>
            <a:r>
              <a:rPr lang="en-US" sz="1800">
                <a:latin typeface="Arial"/>
                <a:cs typeface="Arial"/>
              </a:rPr>
              <a:t>for enhanced coordination along the cancer diagnostic pathway.</a:t>
            </a:r>
          </a:p>
          <a:p>
            <a:pPr marL="457200" lvl="1">
              <a:lnSpc>
                <a:spcPct val="100000"/>
              </a:lnSpc>
              <a:spcBef>
                <a:spcPts val="0"/>
              </a:spcBef>
            </a:pPr>
            <a:endParaRPr lang="en-US" sz="800">
              <a:latin typeface="Arial" panose="020B0604020202020204" pitchFamily="34" charset="0"/>
              <a:cs typeface="Arial" panose="020B0604020202020204" pitchFamily="34" charset="0"/>
            </a:endParaRPr>
          </a:p>
          <a:p>
            <a:pPr marL="457200" lvl="1">
              <a:lnSpc>
                <a:spcPct val="100000"/>
              </a:lnSpc>
              <a:spcBef>
                <a:spcPts val="0"/>
              </a:spcBef>
            </a:pPr>
            <a:r>
              <a:rPr lang="en-US" sz="1800">
                <a:latin typeface="Arial"/>
                <a:cs typeface="Arial"/>
              </a:rPr>
              <a:t>To provide technical assistance for the implementation of </a:t>
            </a:r>
            <a:r>
              <a:rPr lang="en-US" sz="1800" b="1">
                <a:latin typeface="Arial"/>
                <a:cs typeface="Arial"/>
              </a:rPr>
              <a:t>evidence-based strategies to close the loop at key points throughout the diagnostic process,</a:t>
            </a:r>
            <a:r>
              <a:rPr lang="en-US" sz="1800">
                <a:latin typeface="Arial"/>
                <a:cs typeface="Arial"/>
              </a:rPr>
              <a:t> thereby reducing delays and improving care coordination for patients suspected of having cancer. </a:t>
            </a:r>
            <a:endParaRPr lang="en-US" sz="1800" b="1">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3678E970-B8FC-2242-58BD-781917E820E4}"/>
              </a:ext>
              <a:ext uri="{C183D7F6-B498-43B3-948B-1728B52AA6E4}">
                <adec:decorative xmlns:adec="http://schemas.microsoft.com/office/drawing/2017/decorative" val="1"/>
              </a:ext>
            </a:extLst>
          </p:cNvPr>
          <p:cNvSpPr>
            <a:spLocks noGrp="1"/>
          </p:cNvSpPr>
          <p:nvPr>
            <p:ph type="sldNum" sz="quarter" idx="12"/>
          </p:nvPr>
        </p:nvSpPr>
        <p:spPr/>
        <p:txBody>
          <a:bodyPr/>
          <a:lstStyle/>
          <a:p>
            <a:fld id="{BAF3441B-B4B6-447C-9611-13E5D5A45577}" type="slidenum">
              <a:rPr lang="en-US" smtClean="0">
                <a:solidFill>
                  <a:schemeClr val="tx1"/>
                </a:solidFill>
              </a:rPr>
              <a:t>7</a:t>
            </a:fld>
            <a:endParaRPr lang="en-US">
              <a:solidFill>
                <a:schemeClr val="tx1"/>
              </a:solidFill>
            </a:endParaRPr>
          </a:p>
        </p:txBody>
      </p:sp>
      <p:sp>
        <p:nvSpPr>
          <p:cNvPr id="10" name="Text Placeholder 1">
            <a:extLst>
              <a:ext uri="{FF2B5EF4-FFF2-40B4-BE49-F238E27FC236}">
                <a16:creationId xmlns:a16="http://schemas.microsoft.com/office/drawing/2014/main" id="{3DBA0364-FAA3-414A-022B-AD2C3CBAECD0}"/>
              </a:ext>
              <a:ext uri="{C183D7F6-B498-43B3-948B-1728B52AA6E4}">
                <adec:decorative xmlns:adec="http://schemas.microsoft.com/office/drawing/2017/decorative" val="1"/>
              </a:ext>
            </a:extLst>
          </p:cNvPr>
          <p:cNvSpPr txBox="1">
            <a:spLocks/>
          </p:cNvSpPr>
          <p:nvPr/>
        </p:nvSpPr>
        <p:spPr>
          <a:xfrm>
            <a:off x="5030015" y="1528861"/>
            <a:ext cx="4247335" cy="1747739"/>
          </a:xfrm>
          <a:prstGeom prst="rect">
            <a:avLst/>
          </a:prstGeom>
          <a:ln w="38100">
            <a:solidFill>
              <a:srgbClr val="037DA3"/>
            </a:solidFill>
          </a:ln>
        </p:spPr>
        <p:txBody>
          <a:bodyPr vert="horz" lIns="91440" tIns="45720" rIns="91440" bIns="45720" rtlCol="0" anchor="t" anchorCtr="0"/>
          <a:lstStyle>
            <a:defPPr>
              <a:defRPr lang="en-US"/>
            </a:defPPr>
            <a:lvl1pPr marL="0" algn="ctr" defTabSz="457200" rtl="0" eaLnBrk="1" latinLnBrk="0" hangingPunct="1">
              <a:defRPr sz="132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2937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D848-66AD-86F0-02CB-3BD0457FBF36}"/>
              </a:ext>
            </a:extLst>
          </p:cNvPr>
          <p:cNvSpPr>
            <a:spLocks noGrp="1"/>
          </p:cNvSpPr>
          <p:nvPr>
            <p:ph type="title"/>
          </p:nvPr>
        </p:nvSpPr>
        <p:spPr/>
        <p:txBody>
          <a:bodyPr>
            <a:noAutofit/>
          </a:bodyPr>
          <a:lstStyle/>
          <a:p>
            <a:r>
              <a:rPr lang="en-US" sz="3200">
                <a:latin typeface="Arial"/>
                <a:cs typeface="Arial"/>
              </a:rPr>
              <a:t>Team Approach to Improving Diagnosis</a:t>
            </a:r>
            <a:endParaRPr lang="en-US" sz="3200">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3678E970-B8FC-2242-58BD-781917E820E4}"/>
              </a:ext>
              <a:ext uri="{C183D7F6-B498-43B3-948B-1728B52AA6E4}">
                <adec:decorative xmlns:adec="http://schemas.microsoft.com/office/drawing/2017/decorative" val="1"/>
              </a:ext>
            </a:extLst>
          </p:cNvPr>
          <p:cNvSpPr>
            <a:spLocks noGrp="1"/>
          </p:cNvSpPr>
          <p:nvPr>
            <p:ph type="sldNum" sz="quarter" idx="12"/>
          </p:nvPr>
        </p:nvSpPr>
        <p:spPr/>
        <p:txBody>
          <a:bodyPr/>
          <a:lstStyle/>
          <a:p>
            <a:fld id="{BAF3441B-B4B6-447C-9611-13E5D5A45577}" type="slidenum">
              <a:rPr lang="en-US" smtClean="0">
                <a:solidFill>
                  <a:schemeClr val="tx1"/>
                </a:solidFill>
              </a:rPr>
              <a:t>8</a:t>
            </a:fld>
            <a:endParaRPr lang="en-US">
              <a:solidFill>
                <a:schemeClr val="tx1"/>
              </a:solidFill>
            </a:endParaRPr>
          </a:p>
        </p:txBody>
      </p:sp>
      <p:pic>
        <p:nvPicPr>
          <p:cNvPr id="9" name="Picture Placeholder 5" descr="A diagram portraying the diagnostic process as revolving around the patient and caregiver, with primary care, specialty care, and laboratory and medical imaging as the groups involved in the diagnostic process. The three domains for improving diagnosis are accuracy, timeliness, and communication which must be ensured by all groups involved in the diagnosis. ">
            <a:extLst>
              <a:ext uri="{FF2B5EF4-FFF2-40B4-BE49-F238E27FC236}">
                <a16:creationId xmlns:a16="http://schemas.microsoft.com/office/drawing/2014/main" id="{4E0041DF-1AB7-D99C-0E7F-3E37129FF7F6}"/>
              </a:ext>
            </a:extLst>
          </p:cNvPr>
          <p:cNvPicPr>
            <a:picLocks noGrp="1" noChangeAspect="1"/>
          </p:cNvPicPr>
          <p:nvPr>
            <p:ph type="pic" sz="quarter" idx="13"/>
          </p:nvPr>
        </p:nvPicPr>
        <p:blipFill rotWithShape="1">
          <a:blip r:embed="rId3"/>
          <a:srcRect l="-41176" r="-41176"/>
          <a:stretch/>
        </p:blipFill>
        <p:spPr>
          <a:xfrm>
            <a:off x="690563" y="1600200"/>
            <a:ext cx="8677275" cy="4749800"/>
          </a:xfrm>
          <a:prstGeom prst="rect">
            <a:avLst/>
          </a:prstGeom>
        </p:spPr>
      </p:pic>
    </p:spTree>
    <p:extLst>
      <p:ext uri="{BB962C8B-B14F-4D97-AF65-F5344CB8AC3E}">
        <p14:creationId xmlns:p14="http://schemas.microsoft.com/office/powerpoint/2010/main" val="1429824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F2B2D2C-99A0-1473-F0F5-97964C326E41}"/>
              </a:ext>
              <a:ext uri="{C183D7F6-B498-43B3-948B-1728B52AA6E4}">
                <adec:decorative xmlns:adec="http://schemas.microsoft.com/office/drawing/2017/decorative" val="1"/>
              </a:ext>
            </a:extLst>
          </p:cNvPr>
          <p:cNvGrpSpPr/>
          <p:nvPr/>
        </p:nvGrpSpPr>
        <p:grpSpPr>
          <a:xfrm>
            <a:off x="5017403" y="1465782"/>
            <a:ext cx="4274820" cy="5515337"/>
            <a:chOff x="286544" y="3444046"/>
            <a:chExt cx="9553092" cy="3658503"/>
          </a:xfrm>
        </p:grpSpPr>
        <p:sp>
          <p:nvSpPr>
            <p:cNvPr id="11" name="Rectangle: Diagonal Corners Rounded 10">
              <a:extLst>
                <a:ext uri="{FF2B5EF4-FFF2-40B4-BE49-F238E27FC236}">
                  <a16:creationId xmlns:a16="http://schemas.microsoft.com/office/drawing/2014/main" id="{EA17CF31-8201-3B6E-AB4A-7781FE75AD5A}"/>
                </a:ext>
              </a:extLst>
            </p:cNvPr>
            <p:cNvSpPr/>
            <p:nvPr/>
          </p:nvSpPr>
          <p:spPr>
            <a:xfrm>
              <a:off x="286544" y="3444046"/>
              <a:ext cx="9227981" cy="3587420"/>
            </a:xfrm>
            <a:prstGeom prst="round2DiagRect">
              <a:avLst/>
            </a:prstGeom>
            <a:solidFill>
              <a:srgbClr val="037D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Diagonal Corners Rounded 11">
              <a:extLst>
                <a:ext uri="{FF2B5EF4-FFF2-40B4-BE49-F238E27FC236}">
                  <a16:creationId xmlns:a16="http://schemas.microsoft.com/office/drawing/2014/main" id="{73F61C06-95E2-0F17-C83E-82E96C8E39CC}"/>
                </a:ext>
              </a:extLst>
            </p:cNvPr>
            <p:cNvSpPr/>
            <p:nvPr/>
          </p:nvSpPr>
          <p:spPr>
            <a:xfrm>
              <a:off x="611656" y="3515129"/>
              <a:ext cx="9227980" cy="3587420"/>
            </a:xfrm>
            <a:prstGeom prst="round2DiagRect">
              <a:avLst/>
            </a:prstGeom>
            <a:solidFill>
              <a:srgbClr val="D4D5D7"/>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a:extLst>
              <a:ext uri="{FF2B5EF4-FFF2-40B4-BE49-F238E27FC236}">
                <a16:creationId xmlns:a16="http://schemas.microsoft.com/office/drawing/2014/main" id="{46D9D848-66AD-86F0-02CB-3BD0457FBF36}"/>
              </a:ext>
            </a:extLst>
          </p:cNvPr>
          <p:cNvSpPr>
            <a:spLocks noGrp="1"/>
          </p:cNvSpPr>
          <p:nvPr>
            <p:ph type="title"/>
          </p:nvPr>
        </p:nvSpPr>
        <p:spPr/>
        <p:txBody>
          <a:bodyPr>
            <a:normAutofit/>
          </a:bodyPr>
          <a:lstStyle/>
          <a:p>
            <a:r>
              <a:rPr lang="en-US" sz="3200">
                <a:latin typeface="Arial" panose="020B0604020202020204" pitchFamily="34" charset="0"/>
                <a:cs typeface="Arial" panose="020B0604020202020204" pitchFamily="34" charset="0"/>
              </a:rPr>
              <a:t>AHRQ Safety Program Details</a:t>
            </a:r>
          </a:p>
        </p:txBody>
      </p:sp>
      <p:sp>
        <p:nvSpPr>
          <p:cNvPr id="3" name="Content Placeholder 2">
            <a:extLst>
              <a:ext uri="{FF2B5EF4-FFF2-40B4-BE49-F238E27FC236}">
                <a16:creationId xmlns:a16="http://schemas.microsoft.com/office/drawing/2014/main" id="{C34A0A45-F77A-5F62-5F81-7D261D59E2AD}"/>
              </a:ext>
            </a:extLst>
          </p:cNvPr>
          <p:cNvSpPr>
            <a:spLocks noGrp="1"/>
          </p:cNvSpPr>
          <p:nvPr>
            <p:ph sz="half" idx="1"/>
          </p:nvPr>
        </p:nvSpPr>
        <p:spPr>
          <a:xfrm>
            <a:off x="691515" y="1592381"/>
            <a:ext cx="4274820" cy="5408177"/>
          </a:xfrm>
        </p:spPr>
        <p:txBody>
          <a:bodyPr>
            <a:noAutofit/>
          </a:bodyPr>
          <a:lstStyle/>
          <a:p>
            <a:pPr marL="0" indent="0" defTabSz="914400">
              <a:lnSpc>
                <a:spcPct val="100000"/>
              </a:lnSpc>
              <a:spcBef>
                <a:spcPts val="0"/>
              </a:spcBef>
              <a:buFont typeface="Arial" panose="020B0604020202020204" pitchFamily="34" charset="0"/>
              <a:buNone/>
              <a:defRPr/>
            </a:pPr>
            <a:r>
              <a:rPr lang="en-US" sz="1750" b="1">
                <a:latin typeface="Arial" panose="020B0604020202020204" pitchFamily="34" charset="0"/>
                <a:cs typeface="Arial" panose="020B0604020202020204" pitchFamily="34" charset="0"/>
              </a:rPr>
              <a:t>How Long Is the Program?</a:t>
            </a:r>
            <a:endParaRPr lang="en-US" sz="1750" b="1">
              <a:solidFill>
                <a:prstClr val="black"/>
              </a:solidFill>
              <a:latin typeface="Arial" panose="020B0604020202020204" pitchFamily="34" charset="0"/>
              <a:cs typeface="Arial" panose="020B0604020202020204" pitchFamily="34" charset="0"/>
            </a:endParaRPr>
          </a:p>
          <a:p>
            <a:pPr marL="468630" indent="-285750" defTabSz="914400">
              <a:lnSpc>
                <a:spcPct val="100000"/>
              </a:lnSpc>
              <a:spcBef>
                <a:spcPts val="0"/>
              </a:spcBef>
              <a:buFont typeface="Arial" panose="020B0604020202020204" pitchFamily="34" charset="0"/>
              <a:buChar char="•"/>
              <a:defRPr/>
            </a:pPr>
            <a:r>
              <a:rPr lang="en-US" sz="1750" b="0">
                <a:latin typeface="Arial" panose="020B0604020202020204" pitchFamily="34" charset="0"/>
                <a:cs typeface="Arial" panose="020B0604020202020204" pitchFamily="34" charset="0"/>
              </a:rPr>
              <a:t>18-month program</a:t>
            </a:r>
          </a:p>
          <a:p>
            <a:pPr marL="468630" indent="-285750" defTabSz="914400">
              <a:lnSpc>
                <a:spcPct val="100000"/>
              </a:lnSpc>
              <a:spcBef>
                <a:spcPts val="0"/>
              </a:spcBef>
              <a:buFont typeface="Arial" panose="020B0604020202020204" pitchFamily="34" charset="0"/>
              <a:buChar char="•"/>
              <a:defRPr/>
            </a:pPr>
            <a:r>
              <a:rPr lang="en-US" sz="1750" b="0">
                <a:latin typeface="Arial" panose="020B0604020202020204" pitchFamily="34" charset="0"/>
                <a:cs typeface="Arial" panose="020B0604020202020204" pitchFamily="34" charset="0"/>
              </a:rPr>
              <a:t>Begins June 2023</a:t>
            </a:r>
          </a:p>
          <a:p>
            <a:pPr marL="468630" indent="-285750" defTabSz="914400">
              <a:lnSpc>
                <a:spcPct val="100000"/>
              </a:lnSpc>
              <a:spcBef>
                <a:spcPts val="0"/>
              </a:spcBef>
              <a:spcAft>
                <a:spcPts val="600"/>
              </a:spcAft>
              <a:buFont typeface="Arial" panose="020B0604020202020204" pitchFamily="34" charset="0"/>
              <a:buChar char="•"/>
              <a:defRPr/>
            </a:pPr>
            <a:r>
              <a:rPr lang="en-US" sz="1750" b="0">
                <a:latin typeface="Arial" panose="020B0604020202020204" pitchFamily="34" charset="0"/>
                <a:cs typeface="Arial" panose="020B0604020202020204" pitchFamily="34" charset="0"/>
              </a:rPr>
              <a:t>Application deadline is May 25, 2023</a:t>
            </a:r>
            <a:endParaRPr lang="en-US" sz="1750">
              <a:solidFill>
                <a:prstClr val="black"/>
              </a:solidFill>
              <a:latin typeface="Arial" panose="020B0604020202020204" pitchFamily="34" charset="0"/>
              <a:cs typeface="Arial" panose="020B0604020202020204" pitchFamily="34" charset="0"/>
            </a:endParaRPr>
          </a:p>
          <a:p>
            <a:pPr marL="0" indent="0" defTabSz="914400">
              <a:lnSpc>
                <a:spcPct val="100000"/>
              </a:lnSpc>
              <a:spcBef>
                <a:spcPts val="0"/>
              </a:spcBef>
              <a:buFont typeface="Arial" panose="020B0604020202020204" pitchFamily="34" charset="0"/>
              <a:buNone/>
              <a:defRPr/>
            </a:pPr>
            <a:r>
              <a:rPr lang="en-US" sz="1750" b="1">
                <a:latin typeface="Arial" panose="020B0604020202020204" pitchFamily="34" charset="0"/>
                <a:cs typeface="Arial" panose="020B0604020202020204" pitchFamily="34" charset="0"/>
              </a:rPr>
              <a:t>How Much Does It Cost To Participate?</a:t>
            </a:r>
          </a:p>
          <a:p>
            <a:pPr marL="468630" indent="-285750" defTabSz="914400">
              <a:lnSpc>
                <a:spcPct val="100000"/>
              </a:lnSpc>
              <a:spcBef>
                <a:spcPts val="0"/>
              </a:spcBef>
              <a:spcAft>
                <a:spcPts val="600"/>
              </a:spcAft>
              <a:buFont typeface="Arial" panose="020B0604020202020204" pitchFamily="34" charset="0"/>
              <a:buChar char="•"/>
              <a:defRPr/>
            </a:pPr>
            <a:r>
              <a:rPr lang="en-US" sz="1750" b="0">
                <a:latin typeface="Arial" panose="020B0604020202020204" pitchFamily="34" charset="0"/>
                <a:cs typeface="Arial" panose="020B0604020202020204" pitchFamily="34" charset="0"/>
              </a:rPr>
              <a:t>No cost to participate</a:t>
            </a:r>
            <a:endParaRPr lang="en-US" sz="1750">
              <a:latin typeface="Arial" panose="020B0604020202020204" pitchFamily="34" charset="0"/>
              <a:cs typeface="Arial" panose="020B0604020202020204" pitchFamily="34" charset="0"/>
            </a:endParaRPr>
          </a:p>
          <a:p>
            <a:pPr marL="0" indent="0" defTabSz="914400">
              <a:lnSpc>
                <a:spcPct val="100000"/>
              </a:lnSpc>
              <a:spcBef>
                <a:spcPts val="0"/>
              </a:spcBef>
              <a:buFont typeface="Arial" panose="020B0604020202020204" pitchFamily="34" charset="0"/>
              <a:buNone/>
              <a:defRPr/>
            </a:pPr>
            <a:r>
              <a:rPr lang="en-US" sz="1750" b="1">
                <a:latin typeface="Arial" panose="020B0604020202020204" pitchFamily="34" charset="0"/>
                <a:cs typeface="Arial" panose="020B0604020202020204" pitchFamily="34" charset="0"/>
              </a:rPr>
              <a:t>How Much Time Does It Require?</a:t>
            </a:r>
            <a:endParaRPr lang="en-US" sz="1750" b="1">
              <a:solidFill>
                <a:prstClr val="black"/>
              </a:solidFill>
              <a:latin typeface="Arial" panose="020B0604020202020204" pitchFamily="34" charset="0"/>
              <a:cs typeface="Arial" panose="020B0604020202020204" pitchFamily="34" charset="0"/>
            </a:endParaRPr>
          </a:p>
          <a:p>
            <a:pPr marL="468630" indent="-285750" defTabSz="914400">
              <a:lnSpc>
                <a:spcPct val="100000"/>
              </a:lnSpc>
              <a:spcBef>
                <a:spcPts val="0"/>
              </a:spcBef>
              <a:spcAft>
                <a:spcPts val="600"/>
              </a:spcAft>
              <a:buFont typeface="Arial" panose="020B0604020202020204" pitchFamily="34" charset="0"/>
              <a:buChar char="•"/>
              <a:defRPr/>
            </a:pPr>
            <a:r>
              <a:rPr lang="en-US" sz="1750" b="0">
                <a:latin typeface="Arial" panose="020B0604020202020204" pitchFamily="34" charset="0"/>
                <a:cs typeface="Arial" panose="020B0604020202020204" pitchFamily="34" charset="0"/>
              </a:rPr>
              <a:t>Minimum 2 hours per month and ~1 hour per month for data reporting</a:t>
            </a:r>
            <a:endParaRPr lang="en-US" sz="1750">
              <a:latin typeface="Arial" panose="020B0604020202020204" pitchFamily="34" charset="0"/>
              <a:cs typeface="Arial" panose="020B0604020202020204" pitchFamily="34" charset="0"/>
            </a:endParaRPr>
          </a:p>
          <a:p>
            <a:pPr marL="0" indent="0" defTabSz="914400">
              <a:lnSpc>
                <a:spcPct val="100000"/>
              </a:lnSpc>
              <a:spcBef>
                <a:spcPts val="0"/>
              </a:spcBef>
              <a:buFont typeface="Arial" panose="020B0604020202020204" pitchFamily="34" charset="0"/>
              <a:buNone/>
              <a:defRPr/>
            </a:pPr>
            <a:r>
              <a:rPr lang="en-US" sz="1750" b="1">
                <a:latin typeface="Arial" panose="020B0604020202020204" pitchFamily="34" charset="0"/>
                <a:cs typeface="Arial" panose="020B0604020202020204" pitchFamily="34" charset="0"/>
              </a:rPr>
              <a:t>Will CME and CEU Credits Be Awarded for Participation?</a:t>
            </a:r>
            <a:endParaRPr lang="en-US" sz="1750" b="1">
              <a:solidFill>
                <a:prstClr val="black"/>
              </a:solidFill>
              <a:latin typeface="Arial" panose="020B0604020202020204" pitchFamily="34" charset="0"/>
              <a:cs typeface="Arial" panose="020B0604020202020204" pitchFamily="34" charset="0"/>
            </a:endParaRPr>
          </a:p>
          <a:p>
            <a:pPr marL="468630" indent="-285750" defTabSz="914400">
              <a:lnSpc>
                <a:spcPct val="100000"/>
              </a:lnSpc>
              <a:spcBef>
                <a:spcPts val="0"/>
              </a:spcBef>
              <a:buFont typeface="Arial" panose="020B0604020202020204" pitchFamily="34" charset="0"/>
              <a:buChar char="•"/>
              <a:defRPr/>
            </a:pPr>
            <a:r>
              <a:rPr lang="en-US" sz="1750" b="0">
                <a:latin typeface="Arial" panose="020B0604020202020204" pitchFamily="34" charset="0"/>
                <a:cs typeface="Arial" panose="020B0604020202020204" pitchFamily="34" charset="0"/>
              </a:rPr>
              <a:t>Continuing medical education (CME) and continuing education unit (CEU) credits will be available</a:t>
            </a:r>
          </a:p>
          <a:p>
            <a:pPr marL="468630" indent="-285750" defTabSz="914400">
              <a:lnSpc>
                <a:spcPct val="100000"/>
              </a:lnSpc>
              <a:spcBef>
                <a:spcPts val="0"/>
              </a:spcBef>
              <a:buFont typeface="Arial" panose="020B0604020202020204" pitchFamily="34" charset="0"/>
              <a:buChar char="•"/>
              <a:defRPr/>
            </a:pPr>
            <a:r>
              <a:rPr lang="en-US" sz="1750" b="0">
                <a:latin typeface="Arial" panose="020B0604020202020204" pitchFamily="34" charset="0"/>
                <a:cs typeface="Arial" panose="020B0604020202020204" pitchFamily="34" charset="0"/>
              </a:rPr>
              <a:t>American Board of Internal Medicine (ABIM) maintenance of certification (MOC) points will be available</a:t>
            </a:r>
          </a:p>
        </p:txBody>
      </p:sp>
      <p:sp>
        <p:nvSpPr>
          <p:cNvPr id="7" name="Content Placeholder 6">
            <a:extLst>
              <a:ext uri="{FF2B5EF4-FFF2-40B4-BE49-F238E27FC236}">
                <a16:creationId xmlns:a16="http://schemas.microsoft.com/office/drawing/2014/main" id="{42739A2B-C856-5F54-DD47-95E545BEC10A}"/>
              </a:ext>
            </a:extLst>
          </p:cNvPr>
          <p:cNvSpPr>
            <a:spLocks noGrp="1"/>
          </p:cNvSpPr>
          <p:nvPr>
            <p:ph sz="half" idx="13"/>
          </p:nvPr>
        </p:nvSpPr>
        <p:spPr>
          <a:xfrm>
            <a:off x="5237547" y="1803042"/>
            <a:ext cx="4129339" cy="5197516"/>
          </a:xfrm>
        </p:spPr>
        <p:txBody>
          <a:bodyPr>
            <a:normAutofit/>
          </a:bodyPr>
          <a:lstStyle/>
          <a:p>
            <a:pPr marL="0" lvl="2" indent="0" defTabSz="914400">
              <a:spcBef>
                <a:spcPts val="0"/>
              </a:spcBef>
              <a:spcAft>
                <a:spcPts val="1200"/>
              </a:spcAft>
              <a:buNone/>
              <a:defRPr/>
            </a:pPr>
            <a:r>
              <a:rPr lang="da-DK" sz="2000" b="1" u="sng">
                <a:solidFill>
                  <a:prstClr val="black"/>
                </a:solidFill>
                <a:latin typeface="Arial" panose="020B0604020202020204" pitchFamily="34" charset="0"/>
                <a:cs typeface="Arial" panose="020B0604020202020204" pitchFamily="34" charset="0"/>
              </a:rPr>
              <a:t>Eligibility Criteria</a:t>
            </a:r>
            <a:endParaRPr lang="da-DK" sz="2000" b="1">
              <a:solidFill>
                <a:prstClr val="black"/>
              </a:solidFill>
              <a:latin typeface="Arial" panose="020B0604020202020204" pitchFamily="34" charset="0"/>
              <a:cs typeface="Arial" panose="020B0604020202020204" pitchFamily="34" charset="0"/>
            </a:endParaRPr>
          </a:p>
          <a:p>
            <a:pPr marL="0" lvl="2" indent="0" defTabSz="914400">
              <a:buNone/>
              <a:defRPr/>
            </a:pPr>
            <a:r>
              <a:rPr lang="da-DK" b="1">
                <a:solidFill>
                  <a:prstClr val="black"/>
                </a:solidFill>
                <a:latin typeface="Arial" panose="020B0604020202020204" pitchFamily="34" charset="0"/>
                <a:cs typeface="Arial" panose="020B0604020202020204" pitchFamily="34" charset="0"/>
              </a:rPr>
              <a:t>Practice Types</a:t>
            </a:r>
          </a:p>
          <a:p>
            <a:pPr marL="400050" lvl="2" indent="-228600" defTabSz="914400">
              <a:spcBef>
                <a:spcPts val="0"/>
              </a:spcBef>
              <a:spcAft>
                <a:spcPts val="1200"/>
              </a:spcAft>
              <a:defRPr/>
            </a:pPr>
            <a:r>
              <a:rPr lang="en-US">
                <a:solidFill>
                  <a:prstClr val="black"/>
                </a:solidFill>
                <a:latin typeface="Arial" panose="020B0604020202020204" pitchFamily="34" charset="0"/>
                <a:cs typeface="Arial" panose="020B0604020202020204" pitchFamily="34" charset="0"/>
              </a:rPr>
              <a:t>Primary care practices (adult and family), gynecology practices, community-based health clinics, and urgent care clinics</a:t>
            </a:r>
          </a:p>
          <a:p>
            <a:pPr marL="0" lvl="2" indent="0" defTabSz="914400">
              <a:buNone/>
              <a:defRPr/>
            </a:pPr>
            <a:r>
              <a:rPr lang="da-DK" b="1">
                <a:solidFill>
                  <a:prstClr val="black"/>
                </a:solidFill>
                <a:latin typeface="Arial" panose="020B0604020202020204" pitchFamily="34" charset="0"/>
                <a:cs typeface="Arial" panose="020B0604020202020204" pitchFamily="34" charset="0"/>
              </a:rPr>
              <a:t>Facility</a:t>
            </a:r>
          </a:p>
          <a:p>
            <a:pPr marL="400050" lvl="2" indent="-228600" defTabSz="914400">
              <a:tabLst>
                <a:tab pos="514350" algn="l"/>
                <a:tab pos="800100" algn="l"/>
              </a:tabLst>
              <a:defRPr/>
            </a:pPr>
            <a:r>
              <a:rPr lang="en-US">
                <a:solidFill>
                  <a:prstClr val="black"/>
                </a:solidFill>
                <a:latin typeface="Arial" panose="020B0604020202020204" pitchFamily="34" charset="0"/>
                <a:cs typeface="Arial" panose="020B0604020202020204" pitchFamily="34" charset="0"/>
              </a:rPr>
              <a:t>Brick-and-mortar practices</a:t>
            </a:r>
          </a:p>
          <a:p>
            <a:pPr marL="400050" lvl="2" indent="-228600" defTabSz="914400">
              <a:spcBef>
                <a:spcPts val="0"/>
              </a:spcBef>
              <a:spcAft>
                <a:spcPts val="1200"/>
              </a:spcAft>
              <a:tabLst>
                <a:tab pos="514350" algn="l"/>
                <a:tab pos="800100" algn="l"/>
              </a:tabLst>
              <a:defRPr/>
            </a:pPr>
            <a:r>
              <a:rPr lang="en-US">
                <a:solidFill>
                  <a:prstClr val="black"/>
                </a:solidFill>
                <a:latin typeface="Arial" panose="020B0604020202020204" pitchFamily="34" charset="0"/>
                <a:cs typeface="Arial" panose="020B0604020202020204" pitchFamily="34" charset="0"/>
              </a:rPr>
              <a:t>Any location (rural, suburban, urban)</a:t>
            </a:r>
            <a:endParaRPr lang="da-DK">
              <a:solidFill>
                <a:prstClr val="black"/>
              </a:solidFill>
              <a:latin typeface="Arial" panose="020B0604020202020204" pitchFamily="34" charset="0"/>
              <a:cs typeface="Arial" panose="020B0604020202020204" pitchFamily="34" charset="0"/>
            </a:endParaRPr>
          </a:p>
          <a:p>
            <a:pPr marL="0" lvl="2" indent="0" defTabSz="914400">
              <a:buNone/>
              <a:defRPr/>
            </a:pPr>
            <a:r>
              <a:rPr lang="da-DK" b="1">
                <a:solidFill>
                  <a:prstClr val="black"/>
                </a:solidFill>
                <a:latin typeface="Arial" panose="020B0604020202020204" pitchFamily="34" charset="0"/>
                <a:cs typeface="Arial" panose="020B0604020202020204" pitchFamily="34" charset="0"/>
              </a:rPr>
              <a:t>Telemedicine Practice</a:t>
            </a:r>
          </a:p>
          <a:p>
            <a:pPr marL="342900" lvl="2" indent="-171450" defTabSz="914400">
              <a:spcBef>
                <a:spcPts val="0"/>
              </a:spcBef>
              <a:spcAft>
                <a:spcPts val="1200"/>
              </a:spcAf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Telehealth with video is available</a:t>
            </a:r>
            <a:endParaRPr lang="da-DK">
              <a:solidFill>
                <a:prstClr val="black"/>
              </a:solidFill>
              <a:latin typeface="Arial" panose="020B0604020202020204" pitchFamily="34" charset="0"/>
              <a:cs typeface="Arial" panose="020B0604020202020204" pitchFamily="34" charset="0"/>
            </a:endParaRPr>
          </a:p>
          <a:p>
            <a:pPr marL="0" lvl="2" indent="0" defTabSz="914400">
              <a:buNone/>
              <a:defRPr/>
            </a:pPr>
            <a:r>
              <a:rPr lang="da-DK" b="1">
                <a:solidFill>
                  <a:prstClr val="black"/>
                </a:solidFill>
                <a:latin typeface="Arial" panose="020B0604020202020204" pitchFamily="34" charset="0"/>
                <a:cs typeface="Arial" panose="020B0604020202020204" pitchFamily="34" charset="0"/>
              </a:rPr>
              <a:t>Case Volume</a:t>
            </a:r>
            <a:endParaRPr lang="en-US" b="1">
              <a:solidFill>
                <a:prstClr val="black"/>
              </a:solidFill>
            </a:endParaRPr>
          </a:p>
          <a:p>
            <a:pPr marL="342900" lvl="2" indent="-171450" defTabSz="914400">
              <a:defRPr/>
            </a:pPr>
            <a:r>
              <a:rPr lang="en-US">
                <a:solidFill>
                  <a:prstClr val="black"/>
                </a:solidFill>
                <a:latin typeface="Arial" panose="020B0604020202020204" pitchFamily="34" charset="0"/>
                <a:cs typeface="Arial" panose="020B0604020202020204" pitchFamily="34" charset="0"/>
              </a:rPr>
              <a:t>At least 12 abnormal cancer screens or diagnoses for breast, colorectal, and lung cancers (combined) per year</a:t>
            </a:r>
          </a:p>
        </p:txBody>
      </p:sp>
      <p:sp>
        <p:nvSpPr>
          <p:cNvPr id="8" name="Slide Number Placeholder 7">
            <a:extLst>
              <a:ext uri="{FF2B5EF4-FFF2-40B4-BE49-F238E27FC236}">
                <a16:creationId xmlns:a16="http://schemas.microsoft.com/office/drawing/2014/main" id="{3678E970-B8FC-2242-58BD-781917E820E4}"/>
              </a:ext>
              <a:ext uri="{C183D7F6-B498-43B3-948B-1728B52AA6E4}">
                <adec:decorative xmlns:adec="http://schemas.microsoft.com/office/drawing/2017/decorative" val="1"/>
              </a:ext>
            </a:extLst>
          </p:cNvPr>
          <p:cNvSpPr>
            <a:spLocks noGrp="1"/>
          </p:cNvSpPr>
          <p:nvPr>
            <p:ph type="sldNum" sz="quarter" idx="12"/>
          </p:nvPr>
        </p:nvSpPr>
        <p:spPr/>
        <p:txBody>
          <a:bodyPr/>
          <a:lstStyle/>
          <a:p>
            <a:fld id="{BAF3441B-B4B6-447C-9611-13E5D5A45577}" type="slidenum">
              <a:rPr lang="en-US" smtClean="0">
                <a:solidFill>
                  <a:schemeClr val="tx1"/>
                </a:solidFill>
              </a:rPr>
              <a:t>9</a:t>
            </a:fld>
            <a:endParaRPr lang="en-US">
              <a:solidFill>
                <a:schemeClr val="tx1"/>
              </a:solidFill>
            </a:endParaRPr>
          </a:p>
        </p:txBody>
      </p:sp>
    </p:spTree>
    <p:extLst>
      <p:ext uri="{BB962C8B-B14F-4D97-AF65-F5344CB8AC3E}">
        <p14:creationId xmlns:p14="http://schemas.microsoft.com/office/powerpoint/2010/main" val="11293932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V2" id="{F328CEFB-69FE-4CA2-8322-0F5AAEBA6E5E}" vid="{190FD649-1628-48BB-89F0-37084493FE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C10FE9B0C8244A83F06B4239119189" ma:contentTypeVersion="14" ma:contentTypeDescription="Create a new document." ma:contentTypeScope="" ma:versionID="805c25abe3c31c359ed5d9fbbcf8a2c6">
  <xsd:schema xmlns:xsd="http://www.w3.org/2001/XMLSchema" xmlns:xs="http://www.w3.org/2001/XMLSchema" xmlns:p="http://schemas.microsoft.com/office/2006/metadata/properties" xmlns:ns2="97d4219d-d19e-485f-a500-53c83ec0883b" xmlns:ns3="87b3014e-fe00-4e4e-892f-8f0a76489077" targetNamespace="http://schemas.microsoft.com/office/2006/metadata/properties" ma:root="true" ma:fieldsID="c7e22e5e61ad0648bd1f85e010e26608" ns2:_="" ns3:_="">
    <xsd:import namespace="97d4219d-d19e-485f-a500-53c83ec0883b"/>
    <xsd:import namespace="87b3014e-fe00-4e4e-892f-8f0a764890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d4219d-d19e-485f-a500-53c83ec08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44a5fc2-e1de-4226-a417-e5990e3526f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7b3014e-fe00-4e4e-892f-8f0a764890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66deb2d-acf4-41f7-9ef7-ce88a46ed612}" ma:internalName="TaxCatchAll" ma:showField="CatchAllData" ma:web="87b3014e-fe00-4e4e-892f-8f0a764890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7b3014e-fe00-4e4e-892f-8f0a76489077" xsi:nil="true"/>
    <lcf76f155ced4ddcb4097134ff3c332f xmlns="97d4219d-d19e-485f-a500-53c83ec0883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3DEFD79-E68B-4C9A-824F-4923C7D2C327}">
  <ds:schemaRefs>
    <ds:schemaRef ds:uri="87b3014e-fe00-4e4e-892f-8f0a76489077"/>
    <ds:schemaRef ds:uri="97d4219d-d19e-485f-a500-53c83ec088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1803C8E-97A8-423C-BDAF-AB75915B55C6}">
  <ds:schemaRefs>
    <ds:schemaRef ds:uri="http://schemas.microsoft.com/sharepoint/v3/contenttype/forms"/>
  </ds:schemaRefs>
</ds:datastoreItem>
</file>

<file path=customXml/itemProps3.xml><?xml version="1.0" encoding="utf-8"?>
<ds:datastoreItem xmlns:ds="http://schemas.openxmlformats.org/officeDocument/2006/customXml" ds:itemID="{F23DAFBC-4CC2-40AD-AD62-CE3E57442C66}">
  <ds:schemaRefs>
    <ds:schemaRef ds:uri="87b3014e-fe00-4e4e-892f-8f0a76489077"/>
    <ds:schemaRef ds:uri="97d4219d-d19e-485f-a500-53c83ec088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Telemedicine PPT Template 9.2.22</Template>
  <TotalTime>0</TotalTime>
  <Words>1198</Words>
  <Application>Microsoft Office PowerPoint</Application>
  <PresentationFormat>Custom</PresentationFormat>
  <Paragraphs>181</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Symbol</vt:lpstr>
      <vt:lpstr>Office Theme</vt:lpstr>
      <vt:lpstr>AHRQ Safety Program for Telemedicine: Improving the Diagnostic Process</vt:lpstr>
      <vt:lpstr>Presenter</vt:lpstr>
      <vt:lpstr>Clinical Importance</vt:lpstr>
      <vt:lpstr>Closing the Loop1</vt:lpstr>
      <vt:lpstr>Five Opportunities to Close the Loop</vt:lpstr>
      <vt:lpstr>Case Example: Delayed Diagnosis of  Colon Cancer2</vt:lpstr>
      <vt:lpstr>AHRQ Safety Program Overview</vt:lpstr>
      <vt:lpstr>Team Approach to Improving Diagnosis</vt:lpstr>
      <vt:lpstr>AHRQ Safety Program Details</vt:lpstr>
      <vt:lpstr>National Educational Webinars</vt:lpstr>
      <vt:lpstr>AHRQ Safety Program Timeline</vt:lpstr>
      <vt:lpstr>Data Collection From Participating Practices</vt:lpstr>
      <vt:lpstr>Data Confidentiality</vt:lpstr>
      <vt:lpstr>Benefits of Participating</vt:lpstr>
      <vt:lpstr>Anticipated Outcomes of Participation</vt:lpstr>
      <vt:lpstr>Thank you</vt:lpstr>
      <vt:lpstr>References</vt:lpstr>
    </vt:vector>
  </TitlesOfParts>
  <Company>NORC at the University of Chicago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AHRQ Safety Program for Telemedicine: Improving the Diagnostic Process</dc:title>
  <dc:creator>Mikaela Harmsen</dc:creator>
  <cp:lastModifiedBy>Mikaela Harmsen</cp:lastModifiedBy>
  <cp:revision>5</cp:revision>
  <dcterms:created xsi:type="dcterms:W3CDTF">2022-09-02T15:57:09Z</dcterms:created>
  <dcterms:modified xsi:type="dcterms:W3CDTF">2023-01-23T16:18:26Z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0x01010028C10FE9B0C8244A83F06B4239119189</vt:lpwstr>
  </property>
  <property fmtid="{D5CDD505-2E9C-101B-9397-08002B2CF9AE}" pid="3" name="MediaServiceImageTags">
    <vt:lpwstr/>
  </property>
</Properties>
</file>